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6" r:id="rId4"/>
    <p:sldMasterId id="2147483924" r:id="rId5"/>
  </p:sldMasterIdLst>
  <p:notesMasterIdLst>
    <p:notesMasterId r:id="rId32"/>
  </p:notesMasterIdLst>
  <p:sldIdLst>
    <p:sldId id="298" r:id="rId6"/>
    <p:sldId id="290" r:id="rId7"/>
    <p:sldId id="323" r:id="rId8"/>
    <p:sldId id="324" r:id="rId9"/>
    <p:sldId id="308" r:id="rId10"/>
    <p:sldId id="309" r:id="rId11"/>
    <p:sldId id="303" r:id="rId12"/>
    <p:sldId id="260" r:id="rId13"/>
    <p:sldId id="300" r:id="rId14"/>
    <p:sldId id="285" r:id="rId15"/>
    <p:sldId id="312" r:id="rId16"/>
    <p:sldId id="328" r:id="rId17"/>
    <p:sldId id="314" r:id="rId18"/>
    <p:sldId id="315" r:id="rId19"/>
    <p:sldId id="316" r:id="rId20"/>
    <p:sldId id="317" r:id="rId21"/>
    <p:sldId id="318" r:id="rId22"/>
    <p:sldId id="319" r:id="rId23"/>
    <p:sldId id="283" r:id="rId24"/>
    <p:sldId id="287" r:id="rId25"/>
    <p:sldId id="281" r:id="rId26"/>
    <p:sldId id="257" r:id="rId27"/>
    <p:sldId id="322" r:id="rId28"/>
    <p:sldId id="320" r:id="rId29"/>
    <p:sldId id="321" r:id="rId30"/>
    <p:sldId id="305"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0D09"/>
    <a:srgbClr val="21545B"/>
    <a:srgbClr val="19485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D16493-0F49-4A8A-A0E2-7126FD32E749}" v="1" dt="2025-09-10T21:04:32.4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641" autoAdjust="0"/>
  </p:normalViewPr>
  <p:slideViewPr>
    <p:cSldViewPr snapToGrid="0">
      <p:cViewPr varScale="1">
        <p:scale>
          <a:sx n="79" d="100"/>
          <a:sy n="79" d="100"/>
        </p:scale>
        <p:origin x="1323"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re CROWE" userId="635faf12-56cf-42ea-a925-ae817e9a7d79" providerId="ADAL" clId="{19ACCE17-8CCD-47E3-8F50-F278619F96C8}"/>
    <pc:docChg chg="undo custSel addSld delSld modSld sldOrd">
      <pc:chgData name="Clare CROWE" userId="635faf12-56cf-42ea-a925-ae817e9a7d79" providerId="ADAL" clId="{19ACCE17-8CCD-47E3-8F50-F278619F96C8}" dt="2025-09-10T21:06:36.022" v="5891" actId="20577"/>
      <pc:docMkLst>
        <pc:docMk/>
      </pc:docMkLst>
      <pc:sldChg chg="addSp delSp modSp mod modNotesTx">
        <pc:chgData name="Clare CROWE" userId="635faf12-56cf-42ea-a925-ae817e9a7d79" providerId="ADAL" clId="{19ACCE17-8CCD-47E3-8F50-F278619F96C8}" dt="2025-09-10T21:04:35.407" v="4468" actId="1076"/>
        <pc:sldMkLst>
          <pc:docMk/>
          <pc:sldMk cId="685225396" sldId="260"/>
        </pc:sldMkLst>
        <pc:spChg chg="add mod">
          <ac:chgData name="Clare CROWE" userId="635faf12-56cf-42ea-a925-ae817e9a7d79" providerId="ADAL" clId="{19ACCE17-8CCD-47E3-8F50-F278619F96C8}" dt="2025-09-10T21:04:23.938" v="4465" actId="1076"/>
          <ac:spMkLst>
            <pc:docMk/>
            <pc:sldMk cId="685225396" sldId="260"/>
            <ac:spMk id="7" creationId="{7C858F3D-1462-237D-2149-3F4FA6B4CDEC}"/>
          </ac:spMkLst>
        </pc:spChg>
        <pc:picChg chg="del">
          <ac:chgData name="Clare CROWE" userId="635faf12-56cf-42ea-a925-ae817e9a7d79" providerId="ADAL" clId="{19ACCE17-8CCD-47E3-8F50-F278619F96C8}" dt="2025-09-10T21:04:08.475" v="4463" actId="478"/>
          <ac:picMkLst>
            <pc:docMk/>
            <pc:sldMk cId="685225396" sldId="260"/>
            <ac:picMk id="8" creationId="{701094B7-CA8B-D2FA-C1F8-4B8B55E4D33A}"/>
          </ac:picMkLst>
        </pc:picChg>
        <pc:picChg chg="add mod">
          <ac:chgData name="Clare CROWE" userId="635faf12-56cf-42ea-a925-ae817e9a7d79" providerId="ADAL" clId="{19ACCE17-8CCD-47E3-8F50-F278619F96C8}" dt="2025-09-10T21:04:35.407" v="4468" actId="1076"/>
          <ac:picMkLst>
            <pc:docMk/>
            <pc:sldMk cId="685225396" sldId="260"/>
            <ac:picMk id="9" creationId="{108CE86C-A74C-637C-F92E-28D45218FF94}"/>
          </ac:picMkLst>
        </pc:picChg>
      </pc:sldChg>
      <pc:sldChg chg="modNotesTx">
        <pc:chgData name="Clare CROWE" userId="635faf12-56cf-42ea-a925-ae817e9a7d79" providerId="ADAL" clId="{19ACCE17-8CCD-47E3-8F50-F278619F96C8}" dt="2025-09-10T21:06:36.022" v="5891" actId="20577"/>
        <pc:sldMkLst>
          <pc:docMk/>
          <pc:sldMk cId="1914469723" sldId="281"/>
        </pc:sldMkLst>
      </pc:sldChg>
      <pc:sldChg chg="modNotesTx">
        <pc:chgData name="Clare CROWE" userId="635faf12-56cf-42ea-a925-ae817e9a7d79" providerId="ADAL" clId="{19ACCE17-8CCD-47E3-8F50-F278619F96C8}" dt="2025-09-10T21:06:00.651" v="5288" actId="20577"/>
        <pc:sldMkLst>
          <pc:docMk/>
          <pc:sldMk cId="4066108206" sldId="283"/>
        </pc:sldMkLst>
      </pc:sldChg>
      <pc:sldChg chg="modNotesTx">
        <pc:chgData name="Clare CROWE" userId="635faf12-56cf-42ea-a925-ae817e9a7d79" providerId="ADAL" clId="{19ACCE17-8CCD-47E3-8F50-F278619F96C8}" dt="2025-09-10T21:06:21.805" v="5714" actId="20577"/>
        <pc:sldMkLst>
          <pc:docMk/>
          <pc:sldMk cId="3176829028" sldId="287"/>
        </pc:sldMkLst>
      </pc:sldChg>
      <pc:sldChg chg="modNotesTx">
        <pc:chgData name="Clare CROWE" userId="635faf12-56cf-42ea-a925-ae817e9a7d79" providerId="ADAL" clId="{19ACCE17-8CCD-47E3-8F50-F278619F96C8}" dt="2025-09-10T21:03:47.026" v="4072" actId="20577"/>
        <pc:sldMkLst>
          <pc:docMk/>
          <pc:sldMk cId="2205880972" sldId="303"/>
        </pc:sldMkLst>
      </pc:sldChg>
      <pc:sldChg chg="addSp modSp mod">
        <pc:chgData name="Clare CROWE" userId="635faf12-56cf-42ea-a925-ae817e9a7d79" providerId="ADAL" clId="{19ACCE17-8CCD-47E3-8F50-F278619F96C8}" dt="2025-09-02T21:33:27.315" v="6" actId="14100"/>
        <pc:sldMkLst>
          <pc:docMk/>
          <pc:sldMk cId="3153876766" sldId="308"/>
        </pc:sldMkLst>
        <pc:picChg chg="add mod">
          <ac:chgData name="Clare CROWE" userId="635faf12-56cf-42ea-a925-ae817e9a7d79" providerId="ADAL" clId="{19ACCE17-8CCD-47E3-8F50-F278619F96C8}" dt="2025-09-02T21:32:36.929" v="3" actId="1076"/>
          <ac:picMkLst>
            <pc:docMk/>
            <pc:sldMk cId="3153876766" sldId="308"/>
            <ac:picMk id="13" creationId="{1F4DB572-D958-F8FB-8D5E-45666CEF2F49}"/>
          </ac:picMkLst>
        </pc:picChg>
        <pc:picChg chg="add mod">
          <ac:chgData name="Clare CROWE" userId="635faf12-56cf-42ea-a925-ae817e9a7d79" providerId="ADAL" clId="{19ACCE17-8CCD-47E3-8F50-F278619F96C8}" dt="2025-09-02T21:33:27.315" v="6" actId="14100"/>
          <ac:picMkLst>
            <pc:docMk/>
            <pc:sldMk cId="3153876766" sldId="308"/>
            <ac:picMk id="14" creationId="{D4154C23-DAE8-BA2E-B67B-F4F7A74841A8}"/>
          </ac:picMkLst>
        </pc:picChg>
      </pc:sldChg>
      <pc:sldChg chg="modSp mod">
        <pc:chgData name="Clare CROWE" userId="635faf12-56cf-42ea-a925-ae817e9a7d79" providerId="ADAL" clId="{19ACCE17-8CCD-47E3-8F50-F278619F96C8}" dt="2025-09-08T21:29:30.484" v="2740" actId="20577"/>
        <pc:sldMkLst>
          <pc:docMk/>
          <pc:sldMk cId="2565608221" sldId="309"/>
        </pc:sldMkLst>
        <pc:spChg chg="mod">
          <ac:chgData name="Clare CROWE" userId="635faf12-56cf-42ea-a925-ae817e9a7d79" providerId="ADAL" clId="{19ACCE17-8CCD-47E3-8F50-F278619F96C8}" dt="2025-09-08T21:29:30.484" v="2740" actId="20577"/>
          <ac:spMkLst>
            <pc:docMk/>
            <pc:sldMk cId="2565608221" sldId="309"/>
            <ac:spMk id="5" creationId="{717993BD-7A70-0D71-E0E6-44A98168ECC9}"/>
          </ac:spMkLst>
        </pc:spChg>
      </pc:sldChg>
      <pc:sldChg chg="addSp modSp mod">
        <pc:chgData name="Clare CROWE" userId="635faf12-56cf-42ea-a925-ae817e9a7d79" providerId="ADAL" clId="{19ACCE17-8CCD-47E3-8F50-F278619F96C8}" dt="2025-09-08T14:44:08.880" v="1148" actId="20577"/>
        <pc:sldMkLst>
          <pc:docMk/>
          <pc:sldMk cId="4051601371" sldId="312"/>
        </pc:sldMkLst>
        <pc:spChg chg="add mod">
          <ac:chgData name="Clare CROWE" userId="635faf12-56cf-42ea-a925-ae817e9a7d79" providerId="ADAL" clId="{19ACCE17-8CCD-47E3-8F50-F278619F96C8}" dt="2025-09-08T14:44:08.880" v="1148" actId="20577"/>
          <ac:spMkLst>
            <pc:docMk/>
            <pc:sldMk cId="4051601371" sldId="312"/>
            <ac:spMk id="4" creationId="{6EE11F6C-C35E-B3B2-732A-98AA49993709}"/>
          </ac:spMkLst>
        </pc:spChg>
        <pc:spChg chg="mod">
          <ac:chgData name="Clare CROWE" userId="635faf12-56cf-42ea-a925-ae817e9a7d79" providerId="ADAL" clId="{19ACCE17-8CCD-47E3-8F50-F278619F96C8}" dt="2025-09-08T14:43:23.566" v="1143" actId="20577"/>
          <ac:spMkLst>
            <pc:docMk/>
            <pc:sldMk cId="4051601371" sldId="312"/>
            <ac:spMk id="11" creationId="{1A32AB4E-3763-51FA-5D1D-5F9FDCF51557}"/>
          </ac:spMkLst>
        </pc:spChg>
      </pc:sldChg>
      <pc:sldChg chg="modSp add del mod">
        <pc:chgData name="Clare CROWE" userId="635faf12-56cf-42ea-a925-ae817e9a7d79" providerId="ADAL" clId="{19ACCE17-8CCD-47E3-8F50-F278619F96C8}" dt="2025-09-08T14:44:22.015" v="1149" actId="2696"/>
        <pc:sldMkLst>
          <pc:docMk/>
          <pc:sldMk cId="3638077093" sldId="313"/>
        </pc:sldMkLst>
      </pc:sldChg>
      <pc:sldChg chg="modSp mod">
        <pc:chgData name="Clare CROWE" userId="635faf12-56cf-42ea-a925-ae817e9a7d79" providerId="ADAL" clId="{19ACCE17-8CCD-47E3-8F50-F278619F96C8}" dt="2025-09-08T16:57:12.927" v="2339" actId="20577"/>
        <pc:sldMkLst>
          <pc:docMk/>
          <pc:sldMk cId="1708773095" sldId="314"/>
        </pc:sldMkLst>
        <pc:spChg chg="mod">
          <ac:chgData name="Clare CROWE" userId="635faf12-56cf-42ea-a925-ae817e9a7d79" providerId="ADAL" clId="{19ACCE17-8CCD-47E3-8F50-F278619F96C8}" dt="2025-09-08T16:57:12.927" v="2339" actId="20577"/>
          <ac:spMkLst>
            <pc:docMk/>
            <pc:sldMk cId="1708773095" sldId="314"/>
            <ac:spMk id="11" creationId="{0DAC466D-E5E0-24CE-7249-F38F3CBFC769}"/>
          </ac:spMkLst>
        </pc:spChg>
      </pc:sldChg>
      <pc:sldChg chg="modSp mod">
        <pc:chgData name="Clare CROWE" userId="635faf12-56cf-42ea-a925-ae817e9a7d79" providerId="ADAL" clId="{19ACCE17-8CCD-47E3-8F50-F278619F96C8}" dt="2025-09-08T16:58:21.556" v="2346" actId="20577"/>
        <pc:sldMkLst>
          <pc:docMk/>
          <pc:sldMk cId="3211696885" sldId="315"/>
        </pc:sldMkLst>
        <pc:spChg chg="mod">
          <ac:chgData name="Clare CROWE" userId="635faf12-56cf-42ea-a925-ae817e9a7d79" providerId="ADAL" clId="{19ACCE17-8CCD-47E3-8F50-F278619F96C8}" dt="2025-09-08T16:58:21.556" v="2346" actId="20577"/>
          <ac:spMkLst>
            <pc:docMk/>
            <pc:sldMk cId="3211696885" sldId="315"/>
            <ac:spMk id="11" creationId="{6CD4E26D-80AF-315E-F067-5140BD44BC08}"/>
          </ac:spMkLst>
        </pc:spChg>
      </pc:sldChg>
      <pc:sldChg chg="modSp mod">
        <pc:chgData name="Clare CROWE" userId="635faf12-56cf-42ea-a925-ae817e9a7d79" providerId="ADAL" clId="{19ACCE17-8CCD-47E3-8F50-F278619F96C8}" dt="2025-09-08T16:34:03.649" v="2102" actId="20577"/>
        <pc:sldMkLst>
          <pc:docMk/>
          <pc:sldMk cId="3749479534" sldId="316"/>
        </pc:sldMkLst>
        <pc:spChg chg="mod">
          <ac:chgData name="Clare CROWE" userId="635faf12-56cf-42ea-a925-ae817e9a7d79" providerId="ADAL" clId="{19ACCE17-8CCD-47E3-8F50-F278619F96C8}" dt="2025-09-08T16:34:03.649" v="2102" actId="20577"/>
          <ac:spMkLst>
            <pc:docMk/>
            <pc:sldMk cId="3749479534" sldId="316"/>
            <ac:spMk id="11" creationId="{03B35D4C-15CC-E3EF-8BC7-E0C0790AA251}"/>
          </ac:spMkLst>
        </pc:spChg>
      </pc:sldChg>
      <pc:sldChg chg="modSp mod">
        <pc:chgData name="Clare CROWE" userId="635faf12-56cf-42ea-a925-ae817e9a7d79" providerId="ADAL" clId="{19ACCE17-8CCD-47E3-8F50-F278619F96C8}" dt="2025-09-08T21:36:03.781" v="3243" actId="20577"/>
        <pc:sldMkLst>
          <pc:docMk/>
          <pc:sldMk cId="2051770907" sldId="317"/>
        </pc:sldMkLst>
        <pc:spChg chg="mod">
          <ac:chgData name="Clare CROWE" userId="635faf12-56cf-42ea-a925-ae817e9a7d79" providerId="ADAL" clId="{19ACCE17-8CCD-47E3-8F50-F278619F96C8}" dt="2025-09-08T21:36:03.781" v="3243" actId="20577"/>
          <ac:spMkLst>
            <pc:docMk/>
            <pc:sldMk cId="2051770907" sldId="317"/>
            <ac:spMk id="11" creationId="{FBE0A6F4-7FEF-23A0-00D5-026541D2E5A8}"/>
          </ac:spMkLst>
        </pc:spChg>
      </pc:sldChg>
      <pc:sldChg chg="delSp modSp mod modNotesTx">
        <pc:chgData name="Clare CROWE" userId="635faf12-56cf-42ea-a925-ae817e9a7d79" providerId="ADAL" clId="{19ACCE17-8CCD-47E3-8F50-F278619F96C8}" dt="2025-09-08T16:07:56.727" v="1667" actId="1076"/>
        <pc:sldMkLst>
          <pc:docMk/>
          <pc:sldMk cId="229902727" sldId="318"/>
        </pc:sldMkLst>
        <pc:spChg chg="mod">
          <ac:chgData name="Clare CROWE" userId="635faf12-56cf-42ea-a925-ae817e9a7d79" providerId="ADAL" clId="{19ACCE17-8CCD-47E3-8F50-F278619F96C8}" dt="2025-09-08T15:38:15.969" v="1362" actId="20577"/>
          <ac:spMkLst>
            <pc:docMk/>
            <pc:sldMk cId="229902727" sldId="318"/>
            <ac:spMk id="4" creationId="{1D9C6FE9-F8DC-C248-3D30-F7E11E77D158}"/>
          </ac:spMkLst>
        </pc:spChg>
        <pc:spChg chg="mod">
          <ac:chgData name="Clare CROWE" userId="635faf12-56cf-42ea-a925-ae817e9a7d79" providerId="ADAL" clId="{19ACCE17-8CCD-47E3-8F50-F278619F96C8}" dt="2025-09-08T16:07:56.727" v="1667" actId="1076"/>
          <ac:spMkLst>
            <pc:docMk/>
            <pc:sldMk cId="229902727" sldId="318"/>
            <ac:spMk id="11" creationId="{A6E7B942-4D65-BE2F-837F-98FA7F6EBC62}"/>
          </ac:spMkLst>
        </pc:spChg>
      </pc:sldChg>
      <pc:sldChg chg="modSp mod modNotesTx">
        <pc:chgData name="Clare CROWE" userId="635faf12-56cf-42ea-a925-ae817e9a7d79" providerId="ADAL" clId="{19ACCE17-8CCD-47E3-8F50-F278619F96C8}" dt="2025-09-10T21:05:26.043" v="4646" actId="20577"/>
        <pc:sldMkLst>
          <pc:docMk/>
          <pc:sldMk cId="870633067" sldId="319"/>
        </pc:sldMkLst>
        <pc:spChg chg="mod">
          <ac:chgData name="Clare CROWE" userId="635faf12-56cf-42ea-a925-ae817e9a7d79" providerId="ADAL" clId="{19ACCE17-8CCD-47E3-8F50-F278619F96C8}" dt="2025-09-02T21:47:31.017" v="431" actId="20577"/>
          <ac:spMkLst>
            <pc:docMk/>
            <pc:sldMk cId="870633067" sldId="319"/>
            <ac:spMk id="7" creationId="{82F25CB0-FC9B-5753-06C8-99C6F688C1AC}"/>
          </ac:spMkLst>
        </pc:spChg>
        <pc:spChg chg="mod">
          <ac:chgData name="Clare CROWE" userId="635faf12-56cf-42ea-a925-ae817e9a7d79" providerId="ADAL" clId="{19ACCE17-8CCD-47E3-8F50-F278619F96C8}" dt="2025-09-02T21:51:12.392" v="462" actId="21"/>
          <ac:spMkLst>
            <pc:docMk/>
            <pc:sldMk cId="870633067" sldId="319"/>
            <ac:spMk id="9" creationId="{B472E4FD-E7E9-9F5F-D6CC-8B6628CDDCE7}"/>
          </ac:spMkLst>
        </pc:spChg>
        <pc:spChg chg="mod">
          <ac:chgData name="Clare CROWE" userId="635faf12-56cf-42ea-a925-ae817e9a7d79" providerId="ADAL" clId="{19ACCE17-8CCD-47E3-8F50-F278619F96C8}" dt="2025-09-02T21:48:28.018" v="435" actId="255"/>
          <ac:spMkLst>
            <pc:docMk/>
            <pc:sldMk cId="870633067" sldId="319"/>
            <ac:spMk id="11" creationId="{C5B5DAF5-0182-ECF4-7D2C-CE68A5BDDA0E}"/>
          </ac:spMkLst>
        </pc:spChg>
      </pc:sldChg>
      <pc:sldChg chg="addSp delSp modSp mod">
        <pc:chgData name="Clare CROWE" userId="635faf12-56cf-42ea-a925-ae817e9a7d79" providerId="ADAL" clId="{19ACCE17-8CCD-47E3-8F50-F278619F96C8}" dt="2025-09-09T14:08:22.027" v="3425" actId="1076"/>
        <pc:sldMkLst>
          <pc:docMk/>
          <pc:sldMk cId="1530175058" sldId="322"/>
        </pc:sldMkLst>
        <pc:spChg chg="mod">
          <ac:chgData name="Clare CROWE" userId="635faf12-56cf-42ea-a925-ae817e9a7d79" providerId="ADAL" clId="{19ACCE17-8CCD-47E3-8F50-F278619F96C8}" dt="2025-09-08T16:42:10.294" v="2207" actId="1076"/>
          <ac:spMkLst>
            <pc:docMk/>
            <pc:sldMk cId="1530175058" sldId="322"/>
            <ac:spMk id="6" creationId="{FAD075DA-92E9-4858-DEC1-871EE57C185E}"/>
          </ac:spMkLst>
        </pc:spChg>
        <pc:spChg chg="mod">
          <ac:chgData name="Clare CROWE" userId="635faf12-56cf-42ea-a925-ae817e9a7d79" providerId="ADAL" clId="{19ACCE17-8CCD-47E3-8F50-F278619F96C8}" dt="2025-09-08T16:41:59.263" v="2204" actId="1076"/>
          <ac:spMkLst>
            <pc:docMk/>
            <pc:sldMk cId="1530175058" sldId="322"/>
            <ac:spMk id="11" creationId="{1DE5C935-8171-0389-5C62-F95470EEDAC1}"/>
          </ac:spMkLst>
        </pc:spChg>
        <pc:spChg chg="mod">
          <ac:chgData name="Clare CROWE" userId="635faf12-56cf-42ea-a925-ae817e9a7d79" providerId="ADAL" clId="{19ACCE17-8CCD-47E3-8F50-F278619F96C8}" dt="2025-09-08T16:41:54.756" v="2203" actId="1076"/>
          <ac:spMkLst>
            <pc:docMk/>
            <pc:sldMk cId="1530175058" sldId="322"/>
            <ac:spMk id="13" creationId="{BCF1A2E0-1BC2-4219-2B1C-D4DC723C8394}"/>
          </ac:spMkLst>
        </pc:spChg>
        <pc:spChg chg="mod">
          <ac:chgData name="Clare CROWE" userId="635faf12-56cf-42ea-a925-ae817e9a7d79" providerId="ADAL" clId="{19ACCE17-8CCD-47E3-8F50-F278619F96C8}" dt="2025-09-08T16:42:04.505" v="2206" actId="1076"/>
          <ac:spMkLst>
            <pc:docMk/>
            <pc:sldMk cId="1530175058" sldId="322"/>
            <ac:spMk id="15" creationId="{E1E000FB-37F7-4C01-2309-96B4E16012DD}"/>
          </ac:spMkLst>
        </pc:spChg>
        <pc:picChg chg="add mod">
          <ac:chgData name="Clare CROWE" userId="635faf12-56cf-42ea-a925-ae817e9a7d79" providerId="ADAL" clId="{19ACCE17-8CCD-47E3-8F50-F278619F96C8}" dt="2025-09-08T16:40:36.144" v="2162" actId="14100"/>
          <ac:picMkLst>
            <pc:docMk/>
            <pc:sldMk cId="1530175058" sldId="322"/>
            <ac:picMk id="4" creationId="{1C7D2F9D-CF2E-A3F4-6065-14575A5B0E3E}"/>
          </ac:picMkLst>
        </pc:picChg>
        <pc:picChg chg="mod">
          <ac:chgData name="Clare CROWE" userId="635faf12-56cf-42ea-a925-ae817e9a7d79" providerId="ADAL" clId="{19ACCE17-8CCD-47E3-8F50-F278619F96C8}" dt="2025-09-08T16:41:47.269" v="2202" actId="1076"/>
          <ac:picMkLst>
            <pc:docMk/>
            <pc:sldMk cId="1530175058" sldId="322"/>
            <ac:picMk id="7" creationId="{3BC1C9B8-10F3-2694-7FD3-377168039E6F}"/>
          </ac:picMkLst>
        </pc:picChg>
        <pc:picChg chg="mod">
          <ac:chgData name="Clare CROWE" userId="635faf12-56cf-42ea-a925-ae817e9a7d79" providerId="ADAL" clId="{19ACCE17-8CCD-47E3-8F50-F278619F96C8}" dt="2025-09-08T16:42:00.996" v="2205" actId="1076"/>
          <ac:picMkLst>
            <pc:docMk/>
            <pc:sldMk cId="1530175058" sldId="322"/>
            <ac:picMk id="8" creationId="{E106B9E5-9C8B-EAF9-3641-750CFA1400E0}"/>
          </ac:picMkLst>
        </pc:picChg>
        <pc:picChg chg="add mod">
          <ac:chgData name="Clare CROWE" userId="635faf12-56cf-42ea-a925-ae817e9a7d79" providerId="ADAL" clId="{19ACCE17-8CCD-47E3-8F50-F278619F96C8}" dt="2025-09-09T14:08:22.027" v="3425" actId="1076"/>
          <ac:picMkLst>
            <pc:docMk/>
            <pc:sldMk cId="1530175058" sldId="322"/>
            <ac:picMk id="10" creationId="{874A7356-7D37-DCE2-C6F9-C013CA45E845}"/>
          </ac:picMkLst>
        </pc:picChg>
      </pc:sldChg>
      <pc:sldChg chg="modNotesTx">
        <pc:chgData name="Clare CROWE" userId="635faf12-56cf-42ea-a925-ae817e9a7d79" providerId="ADAL" clId="{19ACCE17-8CCD-47E3-8F50-F278619F96C8}" dt="2025-09-10T21:03:19.389" v="3517" actId="20577"/>
        <pc:sldMkLst>
          <pc:docMk/>
          <pc:sldMk cId="1563756054" sldId="323"/>
        </pc:sldMkLst>
      </pc:sldChg>
      <pc:sldChg chg="modNotesTx">
        <pc:chgData name="Clare CROWE" userId="635faf12-56cf-42ea-a925-ae817e9a7d79" providerId="ADAL" clId="{19ACCE17-8CCD-47E3-8F50-F278619F96C8}" dt="2025-09-10T21:03:27.348" v="3655" actId="20577"/>
        <pc:sldMkLst>
          <pc:docMk/>
          <pc:sldMk cId="522810904" sldId="324"/>
        </pc:sldMkLst>
      </pc:sldChg>
      <pc:sldChg chg="delSp del mod modNotesTx">
        <pc:chgData name="Clare CROWE" userId="635faf12-56cf-42ea-a925-ae817e9a7d79" providerId="ADAL" clId="{19ACCE17-8CCD-47E3-8F50-F278619F96C8}" dt="2025-09-10T21:04:40.012" v="4469" actId="2696"/>
        <pc:sldMkLst>
          <pc:docMk/>
          <pc:sldMk cId="10163987" sldId="326"/>
        </pc:sldMkLst>
        <pc:picChg chg="del">
          <ac:chgData name="Clare CROWE" userId="635faf12-56cf-42ea-a925-ae817e9a7d79" providerId="ADAL" clId="{19ACCE17-8CCD-47E3-8F50-F278619F96C8}" dt="2025-09-10T21:04:28.537" v="4466" actId="21"/>
          <ac:picMkLst>
            <pc:docMk/>
            <pc:sldMk cId="10163987" sldId="326"/>
            <ac:picMk id="7" creationId="{05EE21B0-B895-F922-3EEC-7DFB62DFB43A}"/>
          </ac:picMkLst>
        </pc:picChg>
      </pc:sldChg>
      <pc:sldChg chg="addSp delSp modSp add del mod">
        <pc:chgData name="Clare CROWE" userId="635faf12-56cf-42ea-a925-ae817e9a7d79" providerId="ADAL" clId="{19ACCE17-8CCD-47E3-8F50-F278619F96C8}" dt="2025-09-08T16:18:35.588" v="1742" actId="2696"/>
        <pc:sldMkLst>
          <pc:docMk/>
          <pc:sldMk cId="2777084614" sldId="327"/>
        </pc:sldMkLst>
      </pc:sldChg>
      <pc:sldChg chg="add del">
        <pc:chgData name="Clare CROWE" userId="635faf12-56cf-42ea-a925-ae817e9a7d79" providerId="ADAL" clId="{19ACCE17-8CCD-47E3-8F50-F278619F96C8}" dt="2025-09-02T21:34:46.800" v="26" actId="2890"/>
        <pc:sldMkLst>
          <pc:docMk/>
          <pc:sldMk cId="3445088384" sldId="327"/>
        </pc:sldMkLst>
      </pc:sldChg>
      <pc:sldChg chg="addSp delSp modSp add mod ord">
        <pc:chgData name="Clare CROWE" userId="635faf12-56cf-42ea-a925-ae817e9a7d79" providerId="ADAL" clId="{19ACCE17-8CCD-47E3-8F50-F278619F96C8}" dt="2025-09-08T21:34:10.450" v="3233" actId="1076"/>
        <pc:sldMkLst>
          <pc:docMk/>
          <pc:sldMk cId="263300009" sldId="328"/>
        </pc:sldMkLst>
        <pc:spChg chg="add del mod">
          <ac:chgData name="Clare CROWE" userId="635faf12-56cf-42ea-a925-ae817e9a7d79" providerId="ADAL" clId="{19ACCE17-8CCD-47E3-8F50-F278619F96C8}" dt="2025-09-08T21:33:58.840" v="3230" actId="20577"/>
          <ac:spMkLst>
            <pc:docMk/>
            <pc:sldMk cId="263300009" sldId="328"/>
            <ac:spMk id="11" creationId="{7990E346-5D95-909F-98D4-662714CCD42C}"/>
          </ac:spMkLst>
        </pc:spChg>
        <pc:picChg chg="add mod">
          <ac:chgData name="Clare CROWE" userId="635faf12-56cf-42ea-a925-ae817e9a7d79" providerId="ADAL" clId="{19ACCE17-8CCD-47E3-8F50-F278619F96C8}" dt="2025-09-08T21:34:10.450" v="3233" actId="1076"/>
          <ac:picMkLst>
            <pc:docMk/>
            <pc:sldMk cId="263300009" sldId="328"/>
            <ac:picMk id="3" creationId="{55ACBD44-58EC-221D-C1B2-C2C7EE67264E}"/>
          </ac:picMkLst>
        </pc:picChg>
        <pc:picChg chg="add mod">
          <ac:chgData name="Clare CROWE" userId="635faf12-56cf-42ea-a925-ae817e9a7d79" providerId="ADAL" clId="{19ACCE17-8CCD-47E3-8F50-F278619F96C8}" dt="2025-09-08T21:33:46.071" v="3226" actId="1076"/>
          <ac:picMkLst>
            <pc:docMk/>
            <pc:sldMk cId="263300009" sldId="328"/>
            <ac:picMk id="4" creationId="{F95038A5-67D0-6B2E-EBE3-E65F786A0597}"/>
          </ac:picMkLst>
        </pc:picChg>
      </pc:sldChg>
      <pc:sldChg chg="addSp delSp modSp add del mod ord">
        <pc:chgData name="Clare CROWE" userId="635faf12-56cf-42ea-a925-ae817e9a7d79" providerId="ADAL" clId="{19ACCE17-8CCD-47E3-8F50-F278619F96C8}" dt="2025-09-08T21:34:16.316" v="3234" actId="2696"/>
        <pc:sldMkLst>
          <pc:docMk/>
          <pc:sldMk cId="1216317337" sldId="32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205CA6-9DBF-48C6-AD80-0E10EC3A427F}" type="datetimeFigureOut">
              <a:rPr lang="en-GB" smtClean="0"/>
              <a:t>10/09/2025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62DE8E-68C0-49D4-8E69-EB3CB1E09535}" type="slidenum">
              <a:rPr lang="en-GB" smtClean="0"/>
              <a:t>‹#›</a:t>
            </a:fld>
            <a:endParaRPr lang="en-GB"/>
          </a:p>
        </p:txBody>
      </p:sp>
    </p:spTree>
    <p:extLst>
      <p:ext uri="{BB962C8B-B14F-4D97-AF65-F5344CB8AC3E}">
        <p14:creationId xmlns:p14="http://schemas.microsoft.com/office/powerpoint/2010/main" val="2703870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62DE8E-68C0-49D4-8E69-EB3CB1E09535}" type="slidenum">
              <a:rPr lang="en-GB" smtClean="0"/>
              <a:t>1</a:t>
            </a:fld>
            <a:endParaRPr lang="en-GB"/>
          </a:p>
        </p:txBody>
      </p:sp>
    </p:spTree>
    <p:extLst>
      <p:ext uri="{BB962C8B-B14F-4D97-AF65-F5344CB8AC3E}">
        <p14:creationId xmlns:p14="http://schemas.microsoft.com/office/powerpoint/2010/main" val="1954529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4B99A-88E2-5F81-489A-D604D3B2BE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42093A-76E0-7FDD-EBF6-51E8D1E26F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D63756-E5AB-44CF-302A-808EE8CC3B72}"/>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CBB502A9-D36E-FAE3-B72E-4D277A2FC00C}"/>
              </a:ext>
            </a:extLst>
          </p:cNvPr>
          <p:cNvSpPr>
            <a:spLocks noGrp="1"/>
          </p:cNvSpPr>
          <p:nvPr>
            <p:ph type="sldNum" sz="quarter" idx="10"/>
          </p:nvPr>
        </p:nvSpPr>
        <p:spPr/>
        <p:txBody>
          <a:bodyPr/>
          <a:lstStyle/>
          <a:p>
            <a:fld id="{A362DE8E-68C0-49D4-8E69-EB3CB1E09535}" type="slidenum">
              <a:rPr lang="en-GB" smtClean="0"/>
              <a:t>13</a:t>
            </a:fld>
            <a:endParaRPr lang="en-GB"/>
          </a:p>
        </p:txBody>
      </p:sp>
    </p:spTree>
    <p:extLst>
      <p:ext uri="{BB962C8B-B14F-4D97-AF65-F5344CB8AC3E}">
        <p14:creationId xmlns:p14="http://schemas.microsoft.com/office/powerpoint/2010/main" val="1722408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F0B56-F224-74C8-6460-96B96A535E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01E153-9218-106F-0919-01BF853314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0243E2-DC9F-F94D-EE94-D618027C3742}"/>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C0F2396A-2582-8BB5-C43F-AEDE5B2C2CBD}"/>
              </a:ext>
            </a:extLst>
          </p:cNvPr>
          <p:cNvSpPr>
            <a:spLocks noGrp="1"/>
          </p:cNvSpPr>
          <p:nvPr>
            <p:ph type="sldNum" sz="quarter" idx="10"/>
          </p:nvPr>
        </p:nvSpPr>
        <p:spPr/>
        <p:txBody>
          <a:bodyPr/>
          <a:lstStyle/>
          <a:p>
            <a:fld id="{A362DE8E-68C0-49D4-8E69-EB3CB1E09535}" type="slidenum">
              <a:rPr lang="en-GB" smtClean="0"/>
              <a:t>14</a:t>
            </a:fld>
            <a:endParaRPr lang="en-GB"/>
          </a:p>
        </p:txBody>
      </p:sp>
    </p:spTree>
    <p:extLst>
      <p:ext uri="{BB962C8B-B14F-4D97-AF65-F5344CB8AC3E}">
        <p14:creationId xmlns:p14="http://schemas.microsoft.com/office/powerpoint/2010/main" val="2088149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7EE96-AF2D-0F78-F446-5F3469D3B3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050BEF-7AB6-CECB-0498-75076E9D36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928323-9F13-F34B-CA16-A5B220D10063}"/>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6B916B82-C3C6-D6BD-6214-B0F7A24C3DAD}"/>
              </a:ext>
            </a:extLst>
          </p:cNvPr>
          <p:cNvSpPr>
            <a:spLocks noGrp="1"/>
          </p:cNvSpPr>
          <p:nvPr>
            <p:ph type="sldNum" sz="quarter" idx="10"/>
          </p:nvPr>
        </p:nvSpPr>
        <p:spPr/>
        <p:txBody>
          <a:bodyPr/>
          <a:lstStyle/>
          <a:p>
            <a:fld id="{A362DE8E-68C0-49D4-8E69-EB3CB1E09535}" type="slidenum">
              <a:rPr lang="en-GB" smtClean="0"/>
              <a:t>15</a:t>
            </a:fld>
            <a:endParaRPr lang="en-GB"/>
          </a:p>
        </p:txBody>
      </p:sp>
    </p:spTree>
    <p:extLst>
      <p:ext uri="{BB962C8B-B14F-4D97-AF65-F5344CB8AC3E}">
        <p14:creationId xmlns:p14="http://schemas.microsoft.com/office/powerpoint/2010/main" val="665206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DB130-5740-9BDA-A18B-681D0D9BF8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8D52B0-BEF5-F76A-6B19-30E2D475E4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95CD5C-75F7-F8C6-36A7-66AA8C20DFB9}"/>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2B4050FE-75BA-6339-4232-512D56D3CC70}"/>
              </a:ext>
            </a:extLst>
          </p:cNvPr>
          <p:cNvSpPr>
            <a:spLocks noGrp="1"/>
          </p:cNvSpPr>
          <p:nvPr>
            <p:ph type="sldNum" sz="quarter" idx="10"/>
          </p:nvPr>
        </p:nvSpPr>
        <p:spPr/>
        <p:txBody>
          <a:bodyPr/>
          <a:lstStyle/>
          <a:p>
            <a:fld id="{A362DE8E-68C0-49D4-8E69-EB3CB1E09535}" type="slidenum">
              <a:rPr lang="en-GB" smtClean="0"/>
              <a:t>16</a:t>
            </a:fld>
            <a:endParaRPr lang="en-GB"/>
          </a:p>
        </p:txBody>
      </p:sp>
    </p:spTree>
    <p:extLst>
      <p:ext uri="{BB962C8B-B14F-4D97-AF65-F5344CB8AC3E}">
        <p14:creationId xmlns:p14="http://schemas.microsoft.com/office/powerpoint/2010/main" val="1741057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4EBE2-D13C-87D9-015D-5038721238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DDF7E5-8EEF-D1BB-1436-08457F213D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739173-9412-FA60-9B53-B28DF77481AC}"/>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Information will be shared with </a:t>
            </a:r>
          </a:p>
        </p:txBody>
      </p:sp>
      <p:sp>
        <p:nvSpPr>
          <p:cNvPr id="4" name="Slide Number Placeholder 3">
            <a:extLst>
              <a:ext uri="{FF2B5EF4-FFF2-40B4-BE49-F238E27FC236}">
                <a16:creationId xmlns:a16="http://schemas.microsoft.com/office/drawing/2014/main" id="{394965AD-BAAE-8E4E-2943-A2A32466CEF8}"/>
              </a:ext>
            </a:extLst>
          </p:cNvPr>
          <p:cNvSpPr>
            <a:spLocks noGrp="1"/>
          </p:cNvSpPr>
          <p:nvPr>
            <p:ph type="sldNum" sz="quarter" idx="10"/>
          </p:nvPr>
        </p:nvSpPr>
        <p:spPr/>
        <p:txBody>
          <a:bodyPr/>
          <a:lstStyle/>
          <a:p>
            <a:fld id="{A362DE8E-68C0-49D4-8E69-EB3CB1E09535}" type="slidenum">
              <a:rPr lang="en-GB" smtClean="0"/>
              <a:t>17</a:t>
            </a:fld>
            <a:endParaRPr lang="en-GB"/>
          </a:p>
        </p:txBody>
      </p:sp>
    </p:spTree>
    <p:extLst>
      <p:ext uri="{BB962C8B-B14F-4D97-AF65-F5344CB8AC3E}">
        <p14:creationId xmlns:p14="http://schemas.microsoft.com/office/powerpoint/2010/main" val="1109216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41038-AB14-E30F-79B7-677F3B24B0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AD4255-3A62-5451-A135-72852D2984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B855DA-B187-C620-CA09-2417B614984B}"/>
              </a:ext>
            </a:extLst>
          </p:cNvPr>
          <p:cNvSpPr>
            <a:spLocks noGrp="1"/>
          </p:cNvSpPr>
          <p:nvPr>
            <p:ph type="body" idx="1"/>
          </p:nvPr>
        </p:nvSpPr>
        <p:spPr/>
        <p:txBody>
          <a:bodyPr/>
          <a:lstStyle/>
          <a:p>
            <a:endParaRPr lang="en-US" dirty="0">
              <a:solidFill>
                <a:srgbClr val="FFFF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B11DDEAC-498C-5A03-C60F-E4F9EFC88A64}"/>
              </a:ext>
            </a:extLst>
          </p:cNvPr>
          <p:cNvSpPr>
            <a:spLocks noGrp="1"/>
          </p:cNvSpPr>
          <p:nvPr>
            <p:ph type="sldNum" sz="quarter" idx="10"/>
          </p:nvPr>
        </p:nvSpPr>
        <p:spPr/>
        <p:txBody>
          <a:bodyPr/>
          <a:lstStyle/>
          <a:p>
            <a:fld id="{A362DE8E-68C0-49D4-8E69-EB3CB1E09535}" type="slidenum">
              <a:rPr lang="en-GB" smtClean="0"/>
              <a:t>18</a:t>
            </a:fld>
            <a:endParaRPr lang="en-GB"/>
          </a:p>
        </p:txBody>
      </p:sp>
    </p:spTree>
    <p:extLst>
      <p:ext uri="{BB962C8B-B14F-4D97-AF65-F5344CB8AC3E}">
        <p14:creationId xmlns:p14="http://schemas.microsoft.com/office/powerpoint/2010/main" val="215581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B70D09"/>
              </a:buClr>
              <a:buFont typeface="Wingdings" panose="05000000000000000000" pitchFamily="2" charset="2"/>
              <a:buNone/>
            </a:pPr>
            <a:endParaRPr lang="en-GB" altLang="en-US" sz="1200" dirty="0">
              <a:latin typeface="Comic Sans MS" pitchFamily="66" charset="0"/>
            </a:endParaRPr>
          </a:p>
        </p:txBody>
      </p:sp>
      <p:sp>
        <p:nvSpPr>
          <p:cNvPr id="4" name="Slide Number Placeholder 3"/>
          <p:cNvSpPr>
            <a:spLocks noGrp="1"/>
          </p:cNvSpPr>
          <p:nvPr>
            <p:ph type="sldNum" sz="quarter" idx="10"/>
          </p:nvPr>
        </p:nvSpPr>
        <p:spPr/>
        <p:txBody>
          <a:bodyPr/>
          <a:lstStyle/>
          <a:p>
            <a:fld id="{A362DE8E-68C0-49D4-8E69-EB3CB1E09535}" type="slidenum">
              <a:rPr lang="en-GB" smtClean="0"/>
              <a:t>19</a:t>
            </a:fld>
            <a:endParaRPr lang="en-GB"/>
          </a:p>
        </p:txBody>
      </p:sp>
    </p:spTree>
    <p:extLst>
      <p:ext uri="{BB962C8B-B14F-4D97-AF65-F5344CB8AC3E}">
        <p14:creationId xmlns:p14="http://schemas.microsoft.com/office/powerpoint/2010/main" val="1839629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A362DE8E-68C0-49D4-8E69-EB3CB1E09535}" type="slidenum">
              <a:rPr lang="en-GB" smtClean="0"/>
              <a:t>20</a:t>
            </a:fld>
            <a:endParaRPr lang="en-GB"/>
          </a:p>
        </p:txBody>
      </p:sp>
    </p:spTree>
    <p:extLst>
      <p:ext uri="{BB962C8B-B14F-4D97-AF65-F5344CB8AC3E}">
        <p14:creationId xmlns:p14="http://schemas.microsoft.com/office/powerpoint/2010/main" val="564249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p:txBody>
      </p:sp>
      <p:sp>
        <p:nvSpPr>
          <p:cNvPr id="4" name="Slide Number Placeholder 3"/>
          <p:cNvSpPr>
            <a:spLocks noGrp="1"/>
          </p:cNvSpPr>
          <p:nvPr>
            <p:ph type="sldNum" sz="quarter" idx="5"/>
          </p:nvPr>
        </p:nvSpPr>
        <p:spPr/>
        <p:txBody>
          <a:bodyPr/>
          <a:lstStyle/>
          <a:p>
            <a:fld id="{A362DE8E-68C0-49D4-8E69-EB3CB1E09535}" type="slidenum">
              <a:rPr lang="en-GB" smtClean="0"/>
              <a:t>21</a:t>
            </a:fld>
            <a:endParaRPr lang="en-GB"/>
          </a:p>
        </p:txBody>
      </p:sp>
    </p:spTree>
    <p:extLst>
      <p:ext uri="{BB962C8B-B14F-4D97-AF65-F5344CB8AC3E}">
        <p14:creationId xmlns:p14="http://schemas.microsoft.com/office/powerpoint/2010/main" val="3219976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62DE8E-68C0-49D4-8E69-EB3CB1E09535}" type="slidenum">
              <a:rPr lang="en-GB" smtClean="0"/>
              <a:t>23</a:t>
            </a:fld>
            <a:endParaRPr lang="en-GB"/>
          </a:p>
        </p:txBody>
      </p:sp>
    </p:spTree>
    <p:extLst>
      <p:ext uri="{BB962C8B-B14F-4D97-AF65-F5344CB8AC3E}">
        <p14:creationId xmlns:p14="http://schemas.microsoft.com/office/powerpoint/2010/main" val="2107807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62DE8E-68C0-49D4-8E69-EB3CB1E09535}" type="slidenum">
              <a:rPr lang="en-GB" smtClean="0"/>
              <a:t>3</a:t>
            </a:fld>
            <a:endParaRPr lang="en-GB"/>
          </a:p>
        </p:txBody>
      </p:sp>
    </p:spTree>
    <p:extLst>
      <p:ext uri="{BB962C8B-B14F-4D97-AF65-F5344CB8AC3E}">
        <p14:creationId xmlns:p14="http://schemas.microsoft.com/office/powerpoint/2010/main" val="1736453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62DE8E-68C0-49D4-8E69-EB3CB1E09535}" type="slidenum">
              <a:rPr lang="en-GB" smtClean="0"/>
              <a:t>4</a:t>
            </a:fld>
            <a:endParaRPr lang="en-GB"/>
          </a:p>
        </p:txBody>
      </p:sp>
    </p:spTree>
    <p:extLst>
      <p:ext uri="{BB962C8B-B14F-4D97-AF65-F5344CB8AC3E}">
        <p14:creationId xmlns:p14="http://schemas.microsoft.com/office/powerpoint/2010/main" val="1343626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D8F24-5AD9-38BA-EC82-AD0926F305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01EA3D-8EA3-FEB8-36C9-1BC99FC61E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65E68D-E706-1C3A-8D47-7792F5DFD9D6}"/>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 </a:t>
            </a:r>
            <a:endParaRPr lang="en-GB" dirty="0"/>
          </a:p>
        </p:txBody>
      </p:sp>
      <p:sp>
        <p:nvSpPr>
          <p:cNvPr id="4" name="Slide Number Placeholder 3">
            <a:extLst>
              <a:ext uri="{FF2B5EF4-FFF2-40B4-BE49-F238E27FC236}">
                <a16:creationId xmlns:a16="http://schemas.microsoft.com/office/drawing/2014/main" id="{7AE9EB7D-93D6-AAD3-1F1E-16E085398E4A}"/>
              </a:ext>
            </a:extLst>
          </p:cNvPr>
          <p:cNvSpPr>
            <a:spLocks noGrp="1"/>
          </p:cNvSpPr>
          <p:nvPr>
            <p:ph type="sldNum" sz="quarter" idx="10"/>
          </p:nvPr>
        </p:nvSpPr>
        <p:spPr/>
        <p:txBody>
          <a:bodyPr/>
          <a:lstStyle/>
          <a:p>
            <a:fld id="{A362DE8E-68C0-49D4-8E69-EB3CB1E09535}" type="slidenum">
              <a:rPr lang="en-GB" smtClean="0"/>
              <a:t>7</a:t>
            </a:fld>
            <a:endParaRPr lang="en-GB"/>
          </a:p>
        </p:txBody>
      </p:sp>
    </p:spTree>
    <p:extLst>
      <p:ext uri="{BB962C8B-B14F-4D97-AF65-F5344CB8AC3E}">
        <p14:creationId xmlns:p14="http://schemas.microsoft.com/office/powerpoint/2010/main" val="1433154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spcAft>
                <a:spcPct val="0"/>
              </a:spcAft>
              <a:buNone/>
            </a:pPr>
            <a:endParaRPr lang="en-US" altLang="en-US" sz="1200" dirty="0">
              <a:latin typeface="Comic Sans MS" pitchFamily="66" charset="0"/>
            </a:endParaRPr>
          </a:p>
        </p:txBody>
      </p:sp>
      <p:sp>
        <p:nvSpPr>
          <p:cNvPr id="4" name="Slide Number Placeholder 3"/>
          <p:cNvSpPr>
            <a:spLocks noGrp="1"/>
          </p:cNvSpPr>
          <p:nvPr>
            <p:ph type="sldNum" sz="quarter" idx="10"/>
          </p:nvPr>
        </p:nvSpPr>
        <p:spPr/>
        <p:txBody>
          <a:bodyPr/>
          <a:lstStyle/>
          <a:p>
            <a:fld id="{92DC7269-4BB8-431F-9FA9-3C1990A6EEEB}"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57062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62DE8E-68C0-49D4-8E69-EB3CB1E09535}" type="slidenum">
              <a:rPr lang="en-GB" smtClean="0"/>
              <a:t>9</a:t>
            </a:fld>
            <a:endParaRPr lang="en-GB"/>
          </a:p>
        </p:txBody>
      </p:sp>
    </p:spTree>
    <p:extLst>
      <p:ext uri="{BB962C8B-B14F-4D97-AF65-F5344CB8AC3E}">
        <p14:creationId xmlns:p14="http://schemas.microsoft.com/office/powerpoint/2010/main" val="3430092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A362DE8E-68C0-49D4-8E69-EB3CB1E09535}" type="slidenum">
              <a:rPr lang="en-GB" smtClean="0"/>
              <a:t>10</a:t>
            </a:fld>
            <a:endParaRPr lang="en-GB"/>
          </a:p>
        </p:txBody>
      </p:sp>
    </p:spTree>
    <p:extLst>
      <p:ext uri="{BB962C8B-B14F-4D97-AF65-F5344CB8AC3E}">
        <p14:creationId xmlns:p14="http://schemas.microsoft.com/office/powerpoint/2010/main" val="1363348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5610F-7F7C-D077-FF15-D80D7B6266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781E4D-3DD9-0E78-119F-43C355C552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6D3FAD-CC0F-6F25-2F1B-760AAD449046}"/>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8DBF3400-C440-77AC-E285-2A394ABE3187}"/>
              </a:ext>
            </a:extLst>
          </p:cNvPr>
          <p:cNvSpPr>
            <a:spLocks noGrp="1"/>
          </p:cNvSpPr>
          <p:nvPr>
            <p:ph type="sldNum" sz="quarter" idx="10"/>
          </p:nvPr>
        </p:nvSpPr>
        <p:spPr/>
        <p:txBody>
          <a:bodyPr/>
          <a:lstStyle/>
          <a:p>
            <a:fld id="{A362DE8E-68C0-49D4-8E69-EB3CB1E09535}" type="slidenum">
              <a:rPr lang="en-GB" smtClean="0"/>
              <a:t>11</a:t>
            </a:fld>
            <a:endParaRPr lang="en-GB"/>
          </a:p>
        </p:txBody>
      </p:sp>
    </p:spTree>
    <p:extLst>
      <p:ext uri="{BB962C8B-B14F-4D97-AF65-F5344CB8AC3E}">
        <p14:creationId xmlns:p14="http://schemas.microsoft.com/office/powerpoint/2010/main" val="1996128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BEF4D-D43B-CBA9-1558-1560F1FF4A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61AF0A-91E3-3850-34B1-DFBA6289E9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024D7D-C4C5-5F7F-B19B-A6E6265294E3}"/>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3A990518-DDE9-2D8A-6F4D-51833D7DAFE1}"/>
              </a:ext>
            </a:extLst>
          </p:cNvPr>
          <p:cNvSpPr>
            <a:spLocks noGrp="1"/>
          </p:cNvSpPr>
          <p:nvPr>
            <p:ph type="sldNum" sz="quarter" idx="10"/>
          </p:nvPr>
        </p:nvSpPr>
        <p:spPr/>
        <p:txBody>
          <a:bodyPr/>
          <a:lstStyle/>
          <a:p>
            <a:fld id="{A362DE8E-68C0-49D4-8E69-EB3CB1E09535}" type="slidenum">
              <a:rPr lang="en-GB" smtClean="0"/>
              <a:t>12</a:t>
            </a:fld>
            <a:endParaRPr lang="en-GB"/>
          </a:p>
        </p:txBody>
      </p:sp>
    </p:spTree>
    <p:extLst>
      <p:ext uri="{BB962C8B-B14F-4D97-AF65-F5344CB8AC3E}">
        <p14:creationId xmlns:p14="http://schemas.microsoft.com/office/powerpoint/2010/main" val="61963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10/09/2025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89336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C1F3793-E3C4-49FC-81A6-A9157E934452}" type="datetimeFigureOut">
              <a:rPr lang="en-GB" smtClean="0">
                <a:solidFill>
                  <a:prstClr val="black">
                    <a:tint val="75000"/>
                  </a:prstClr>
                </a:solidFill>
              </a:rPr>
              <a:pPr/>
              <a:t>10/09/2025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1350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10/09/2025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55244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10/09/2025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a:t>”</a:t>
            </a:r>
          </a:p>
        </p:txBody>
      </p:sp>
    </p:spTree>
    <p:extLst>
      <p:ext uri="{BB962C8B-B14F-4D97-AF65-F5344CB8AC3E}">
        <p14:creationId xmlns:p14="http://schemas.microsoft.com/office/powerpoint/2010/main" val="9003060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10/09/2025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06604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10/09/2025</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0626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10/09/2025</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22198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10/09/2025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286977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10/09/2025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3622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10/09/2025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893364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10/09/2025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95175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10/09/2025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95175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10/09/2025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79953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1F3793-E3C4-49FC-81A6-A9157E934452}" type="datetimeFigureOut">
              <a:rPr lang="en-GB" smtClean="0">
                <a:solidFill>
                  <a:prstClr val="black">
                    <a:tint val="75000"/>
                  </a:prstClr>
                </a:solidFill>
              </a:rPr>
              <a:pPr/>
              <a:t>10/09/2025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112901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1F3793-E3C4-49FC-81A6-A9157E934452}" type="datetimeFigureOut">
              <a:rPr lang="en-GB" smtClean="0">
                <a:solidFill>
                  <a:prstClr val="black">
                    <a:tint val="75000"/>
                  </a:prstClr>
                </a:solidFill>
              </a:rPr>
              <a:pPr/>
              <a:t>10/09/2025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792367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0C1F3793-E3C4-49FC-81A6-A9157E934452}" type="datetimeFigureOut">
              <a:rPr lang="en-GB" smtClean="0">
                <a:solidFill>
                  <a:prstClr val="black">
                    <a:tint val="75000"/>
                  </a:prstClr>
                </a:solidFill>
              </a:rPr>
              <a:pPr/>
              <a:t>10/09/2025</a:t>
            </a:fld>
            <a:endParaRPr lang="en-GB">
              <a:solidFill>
                <a:prstClr val="black">
                  <a:tint val="75000"/>
                </a:prstClr>
              </a:solidFill>
            </a:endParaRPr>
          </a:p>
        </p:txBody>
      </p:sp>
      <p:sp>
        <p:nvSpPr>
          <p:cNvPr id="5" name="Footer Placeholder 3"/>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4"/>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91510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C1F3793-E3C4-49FC-81A6-A9157E934452}" type="datetimeFigureOut">
              <a:rPr lang="en-GB" smtClean="0">
                <a:solidFill>
                  <a:prstClr val="black">
                    <a:tint val="75000"/>
                  </a:prstClr>
                </a:solidFill>
              </a:rPr>
              <a:pPr/>
              <a:t>10/09/2025</a:t>
            </a:fld>
            <a:endParaRPr lang="en-GB">
              <a:solidFill>
                <a:prstClr val="black">
                  <a:tint val="75000"/>
                </a:prstClr>
              </a:solidFill>
            </a:endParaRPr>
          </a:p>
        </p:txBody>
      </p:sp>
      <p:sp>
        <p:nvSpPr>
          <p:cNvPr id="5" name="Footer Placeholder 2"/>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3"/>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654310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0C1F3793-E3C4-49FC-81A6-A9157E934452}" type="datetimeFigureOut">
              <a:rPr lang="en-GB" smtClean="0">
                <a:solidFill>
                  <a:prstClr val="black">
                    <a:tint val="75000"/>
                  </a:prstClr>
                </a:solidFill>
              </a:rPr>
              <a:pPr/>
              <a:t>10/09/2025</a:t>
            </a:fld>
            <a:endParaRPr lang="en-GB">
              <a:solidFill>
                <a:prstClr val="black">
                  <a:tint val="75000"/>
                </a:prstClr>
              </a:solidFill>
            </a:endParaRPr>
          </a:p>
        </p:txBody>
      </p:sp>
      <p:sp>
        <p:nvSpPr>
          <p:cNvPr id="5" name="Footer Placeholder 5"/>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6"/>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953481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C1F3793-E3C4-49FC-81A6-A9157E934452}" type="datetimeFigureOut">
              <a:rPr lang="en-GB" smtClean="0">
                <a:solidFill>
                  <a:prstClr val="black">
                    <a:tint val="75000"/>
                  </a:prstClr>
                </a:solidFill>
              </a:rPr>
              <a:pPr/>
              <a:t>10/09/2025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524968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C1F3793-E3C4-49FC-81A6-A9157E934452}" type="datetimeFigureOut">
              <a:rPr lang="en-GB" smtClean="0">
                <a:solidFill>
                  <a:prstClr val="black">
                    <a:tint val="75000"/>
                  </a:prstClr>
                </a:solidFill>
              </a:rPr>
              <a:pPr/>
              <a:t>10/09/2025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135045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10/09/2025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552447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10/09/2025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a:t>”</a:t>
            </a:r>
          </a:p>
        </p:txBody>
      </p:sp>
    </p:spTree>
    <p:extLst>
      <p:ext uri="{BB962C8B-B14F-4D97-AF65-F5344CB8AC3E}">
        <p14:creationId xmlns:p14="http://schemas.microsoft.com/office/powerpoint/2010/main" val="900306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10/09/2025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799531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10/09/2025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066047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10/09/2025</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06264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10/09/2025</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221981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10/09/2025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286977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10/09/2025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362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1F3793-E3C4-49FC-81A6-A9157E934452}" type="datetimeFigureOut">
              <a:rPr lang="en-GB" smtClean="0">
                <a:solidFill>
                  <a:prstClr val="black">
                    <a:tint val="75000"/>
                  </a:prstClr>
                </a:solidFill>
              </a:rPr>
              <a:pPr/>
              <a:t>10/09/2025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11290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1F3793-E3C4-49FC-81A6-A9157E934452}" type="datetimeFigureOut">
              <a:rPr lang="en-GB" smtClean="0">
                <a:solidFill>
                  <a:prstClr val="black">
                    <a:tint val="75000"/>
                  </a:prstClr>
                </a:solidFill>
              </a:rPr>
              <a:pPr/>
              <a:t>10/09/2025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79236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0C1F3793-E3C4-49FC-81A6-A9157E934452}" type="datetimeFigureOut">
              <a:rPr lang="en-GB" smtClean="0">
                <a:solidFill>
                  <a:prstClr val="black">
                    <a:tint val="75000"/>
                  </a:prstClr>
                </a:solidFill>
              </a:rPr>
              <a:pPr/>
              <a:t>10/09/2025</a:t>
            </a:fld>
            <a:endParaRPr lang="en-GB">
              <a:solidFill>
                <a:prstClr val="black">
                  <a:tint val="75000"/>
                </a:prstClr>
              </a:solidFill>
            </a:endParaRPr>
          </a:p>
        </p:txBody>
      </p:sp>
      <p:sp>
        <p:nvSpPr>
          <p:cNvPr id="5" name="Footer Placeholder 3"/>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4"/>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91510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C1F3793-E3C4-49FC-81A6-A9157E934452}" type="datetimeFigureOut">
              <a:rPr lang="en-GB" smtClean="0">
                <a:solidFill>
                  <a:prstClr val="black">
                    <a:tint val="75000"/>
                  </a:prstClr>
                </a:solidFill>
              </a:rPr>
              <a:pPr/>
              <a:t>10/09/2025</a:t>
            </a:fld>
            <a:endParaRPr lang="en-GB">
              <a:solidFill>
                <a:prstClr val="black">
                  <a:tint val="75000"/>
                </a:prstClr>
              </a:solidFill>
            </a:endParaRPr>
          </a:p>
        </p:txBody>
      </p:sp>
      <p:sp>
        <p:nvSpPr>
          <p:cNvPr id="5" name="Footer Placeholder 2"/>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3"/>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65431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0C1F3793-E3C4-49FC-81A6-A9157E934452}" type="datetimeFigureOut">
              <a:rPr lang="en-GB" smtClean="0">
                <a:solidFill>
                  <a:prstClr val="black">
                    <a:tint val="75000"/>
                  </a:prstClr>
                </a:solidFill>
              </a:rPr>
              <a:pPr/>
              <a:t>10/09/2025</a:t>
            </a:fld>
            <a:endParaRPr lang="en-GB">
              <a:solidFill>
                <a:prstClr val="black">
                  <a:tint val="75000"/>
                </a:prstClr>
              </a:solidFill>
            </a:endParaRPr>
          </a:p>
        </p:txBody>
      </p:sp>
      <p:sp>
        <p:nvSpPr>
          <p:cNvPr id="5" name="Footer Placeholder 5"/>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6"/>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95348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C1F3793-E3C4-49FC-81A6-A9157E934452}" type="datetimeFigureOut">
              <a:rPr lang="en-GB" smtClean="0">
                <a:solidFill>
                  <a:prstClr val="black">
                    <a:tint val="75000"/>
                  </a:prstClr>
                </a:solidFill>
              </a:rPr>
              <a:pPr/>
              <a:t>10/09/2025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52496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C1F3793-E3C4-49FC-81A6-A9157E934452}" type="datetimeFigureOut">
              <a:rPr lang="en-GB" smtClean="0">
                <a:solidFill>
                  <a:prstClr val="black">
                    <a:tint val="75000"/>
                  </a:prstClr>
                </a:solidFill>
              </a:rPr>
              <a:pPr/>
              <a:t>10/09/2025</a:t>
            </a:fld>
            <a:endParaRPr lang="en-GB">
              <a:solidFill>
                <a:prstClr val="black">
                  <a:tint val="75000"/>
                </a:prstClr>
              </a:solidFill>
            </a:endParaRPr>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8248464"/>
      </p:ext>
    </p:extLst>
  </p:cSld>
  <p:clrMap bg1="dk1" tx1="lt1" bg2="dk2" tx2="lt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C1F3793-E3C4-49FC-81A6-A9157E934452}" type="datetimeFigureOut">
              <a:rPr lang="en-GB" smtClean="0">
                <a:solidFill>
                  <a:prstClr val="black">
                    <a:tint val="75000"/>
                  </a:prstClr>
                </a:solidFill>
              </a:rPr>
              <a:pPr/>
              <a:t>10/09/2025</a:t>
            </a:fld>
            <a:endParaRPr lang="en-GB">
              <a:solidFill>
                <a:prstClr val="black">
                  <a:tint val="75000"/>
                </a:prstClr>
              </a:solidFill>
            </a:endParaRPr>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8248464"/>
      </p:ext>
    </p:extLst>
  </p:cSld>
  <p:clrMap bg1="dk1" tx1="lt1" bg2="dk2"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3.jpe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hyperlink" Target="http://www.rydonprimary.org.uk/curriculum/subject-informatio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9.jpeg"/><Relationship Id="rId7"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31.jpeg"/><Relationship Id="rId5" Type="http://schemas.openxmlformats.org/officeDocument/2006/relationships/image" Target="../media/image3.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hyperlink" Target="mailto:ROOSC@rydonprimary.org.uk" TargetMode="External"/><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3.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2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3.jpeg"/></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5.png"/><Relationship Id="rId7" Type="http://schemas.openxmlformats.org/officeDocument/2006/relationships/image" Target="../media/image51.svg"/><Relationship Id="rId2" Type="http://schemas.openxmlformats.org/officeDocument/2006/relationships/image" Target="../media/image44.png"/><Relationship Id="rId1" Type="http://schemas.openxmlformats.org/officeDocument/2006/relationships/slideLayout" Target="../slideLayouts/slideLayout19.xml"/><Relationship Id="rId6" Type="http://schemas.openxmlformats.org/officeDocument/2006/relationships/image" Target="../media/image50.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3.jpeg"/><Relationship Id="rId5" Type="http://schemas.openxmlformats.org/officeDocument/2006/relationships/image" Target="../media/image21.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D082F2-3B48-4AED-82EB-9999F82A2B91}"/>
              </a:ext>
            </a:extLst>
          </p:cNvPr>
          <p:cNvSpPr txBox="1"/>
          <p:nvPr/>
        </p:nvSpPr>
        <p:spPr>
          <a:xfrm>
            <a:off x="3851920" y="1536173"/>
            <a:ext cx="4896544" cy="3785652"/>
          </a:xfrm>
          <a:prstGeom prst="rect">
            <a:avLst/>
          </a:prstGeom>
          <a:noFill/>
        </p:spPr>
        <p:txBody>
          <a:bodyPr wrap="square" rtlCol="0">
            <a:spAutoFit/>
          </a:bodyPr>
          <a:lstStyle/>
          <a:p>
            <a:pPr algn="ctr"/>
            <a:r>
              <a:rPr lang="en-GB" sz="6000">
                <a:solidFill>
                  <a:schemeClr val="accent3">
                    <a:lumMod val="60000"/>
                    <a:lumOff val="40000"/>
                  </a:schemeClr>
                </a:solidFill>
              </a:rPr>
              <a:t>Welcome to Rydon Primary School </a:t>
            </a:r>
          </a:p>
        </p:txBody>
      </p:sp>
      <p:pic>
        <p:nvPicPr>
          <p:cNvPr id="4" name="Picture 3">
            <a:extLst>
              <a:ext uri="{FF2B5EF4-FFF2-40B4-BE49-F238E27FC236}">
                <a16:creationId xmlns:a16="http://schemas.microsoft.com/office/drawing/2014/main" id="{A85C2C67-2920-4311-841E-C4F732E1B2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825" y="1005839"/>
            <a:ext cx="3479095" cy="49626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69658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C1BC907-EFD2-440C-8720-3A95AD61207A}"/>
              </a:ext>
            </a:extLst>
          </p:cNvPr>
          <p:cNvSpPr txBox="1"/>
          <p:nvPr/>
        </p:nvSpPr>
        <p:spPr>
          <a:xfrm>
            <a:off x="141071" y="1608214"/>
            <a:ext cx="4185768" cy="4490361"/>
          </a:xfrm>
          <a:prstGeom prst="rect">
            <a:avLst/>
          </a:prstGeom>
        </p:spPr>
        <p:txBody>
          <a:bodyPr vert="horz" lIns="91440" tIns="45720" rIns="91440" bIns="45720" rtlCol="0" anchor="t">
            <a:noAutofit/>
          </a:bodyPr>
          <a:lstStyle/>
          <a:p>
            <a:pPr>
              <a:spcBef>
                <a:spcPts val="1000"/>
              </a:spcBef>
              <a:buClr>
                <a:schemeClr val="bg2">
                  <a:lumMod val="40000"/>
                  <a:lumOff val="60000"/>
                </a:schemeClr>
              </a:buClr>
              <a:buSzPct val="80000"/>
            </a:pPr>
            <a:r>
              <a:rPr lang="en-US" sz="2400" dirty="0">
                <a:latin typeface="+mj-lt"/>
                <a:ea typeface="+mj-ea"/>
                <a:cs typeface="+mj-cs"/>
              </a:rPr>
              <a:t>►Come in and talk to a member of staff</a:t>
            </a:r>
            <a:endParaRPr lang="en-US" sz="2400" dirty="0">
              <a:ea typeface="+mj-ea"/>
              <a:cs typeface="+mj-cs"/>
            </a:endParaRPr>
          </a:p>
          <a:p>
            <a:pPr>
              <a:spcBef>
                <a:spcPts val="1000"/>
              </a:spcBef>
              <a:buClr>
                <a:schemeClr val="bg2">
                  <a:lumMod val="40000"/>
                  <a:lumOff val="60000"/>
                </a:schemeClr>
              </a:buClr>
              <a:buSzPct val="80000"/>
            </a:pPr>
            <a:r>
              <a:rPr lang="en-US" sz="2400" dirty="0">
                <a:latin typeface="+mj-lt"/>
                <a:ea typeface="+mj-ea"/>
                <a:cs typeface="+mj-cs"/>
              </a:rPr>
              <a:t>►Class Dojo – NEW!</a:t>
            </a:r>
          </a:p>
          <a:p>
            <a:pPr>
              <a:spcBef>
                <a:spcPts val="1000"/>
              </a:spcBef>
              <a:buClr>
                <a:schemeClr val="bg2">
                  <a:lumMod val="40000"/>
                  <a:lumOff val="60000"/>
                </a:schemeClr>
              </a:buClr>
              <a:buSzPct val="80000"/>
            </a:pPr>
            <a:r>
              <a:rPr lang="en-US" sz="2400" dirty="0">
                <a:latin typeface="+mj-lt"/>
                <a:ea typeface="+mj-ea"/>
                <a:cs typeface="+mj-cs"/>
              </a:rPr>
              <a:t>►Workshops - reading, maths</a:t>
            </a:r>
          </a:p>
          <a:p>
            <a:pPr>
              <a:spcBef>
                <a:spcPts val="1000"/>
              </a:spcBef>
              <a:buClr>
                <a:schemeClr val="bg2">
                  <a:lumMod val="40000"/>
                  <a:lumOff val="60000"/>
                </a:schemeClr>
              </a:buClr>
              <a:buSzPct val="80000"/>
            </a:pPr>
            <a:r>
              <a:rPr lang="en-US" sz="2400" dirty="0">
                <a:latin typeface="+mj-lt"/>
                <a:ea typeface="+mj-ea"/>
                <a:cs typeface="+mj-cs"/>
              </a:rPr>
              <a:t>►Insight Mornings </a:t>
            </a:r>
          </a:p>
          <a:p>
            <a:pPr>
              <a:spcBef>
                <a:spcPts val="1000"/>
              </a:spcBef>
              <a:buClr>
                <a:schemeClr val="bg2">
                  <a:lumMod val="40000"/>
                  <a:lumOff val="60000"/>
                </a:schemeClr>
              </a:buClr>
              <a:buSzPct val="80000"/>
            </a:pPr>
            <a:r>
              <a:rPr lang="en-US" sz="2400" dirty="0">
                <a:latin typeface="+mj-lt"/>
                <a:ea typeface="+mj-ea"/>
                <a:cs typeface="+mj-cs"/>
              </a:rPr>
              <a:t>►Parents evening in Autumn Term and Spring Term</a:t>
            </a:r>
          </a:p>
          <a:p>
            <a:pPr>
              <a:spcBef>
                <a:spcPts val="1000"/>
              </a:spcBef>
              <a:buClr>
                <a:schemeClr val="bg2">
                  <a:lumMod val="40000"/>
                  <a:lumOff val="60000"/>
                </a:schemeClr>
              </a:buClr>
              <a:buSzPct val="80000"/>
            </a:pPr>
            <a:r>
              <a:rPr lang="en-US" sz="2400" dirty="0">
                <a:latin typeface="+mj-lt"/>
                <a:ea typeface="+mj-ea"/>
                <a:cs typeface="+mj-cs"/>
              </a:rPr>
              <a:t>►Friday celebration assembly</a:t>
            </a:r>
          </a:p>
          <a:p>
            <a:pPr>
              <a:spcBef>
                <a:spcPts val="1000"/>
              </a:spcBef>
              <a:buClr>
                <a:schemeClr val="bg2">
                  <a:lumMod val="40000"/>
                  <a:lumOff val="60000"/>
                </a:schemeClr>
              </a:buClr>
              <a:buSzPct val="80000"/>
            </a:pPr>
            <a:r>
              <a:rPr lang="en-US" sz="2400" dirty="0">
                <a:latin typeface="+mj-lt"/>
                <a:ea typeface="+mj-ea"/>
                <a:cs typeface="+mj-cs"/>
              </a:rPr>
              <a:t>►Weekly newsletter</a:t>
            </a:r>
          </a:p>
          <a:p>
            <a:pPr>
              <a:spcBef>
                <a:spcPts val="1000"/>
              </a:spcBef>
              <a:buClr>
                <a:schemeClr val="bg2">
                  <a:lumMod val="40000"/>
                  <a:lumOff val="60000"/>
                </a:schemeClr>
              </a:buClr>
              <a:buSzPct val="80000"/>
              <a:buFont typeface="Wingdings 3" charset="2"/>
              <a:buChar char=""/>
            </a:pPr>
            <a:endParaRPr lang="en-US" dirty="0">
              <a:latin typeface="+mj-lt"/>
              <a:ea typeface="+mj-ea"/>
              <a:cs typeface="+mj-cs"/>
            </a:endParaRPr>
          </a:p>
        </p:txBody>
      </p:sp>
      <p:pic>
        <p:nvPicPr>
          <p:cNvPr id="4" name="Picture 3" descr="Class Dojo - Dormanstown">
            <a:extLst>
              <a:ext uri="{FF2B5EF4-FFF2-40B4-BE49-F238E27FC236}">
                <a16:creationId xmlns:a16="http://schemas.microsoft.com/office/drawing/2014/main" id="{1DCAC335-9144-9180-FE95-2B1E1FB67D31}"/>
              </a:ext>
            </a:extLst>
          </p:cNvPr>
          <p:cNvPicPr>
            <a:picLocks noChangeAspect="1"/>
          </p:cNvPicPr>
          <p:nvPr/>
        </p:nvPicPr>
        <p:blipFill>
          <a:blip r:embed="rId4"/>
          <a:stretch>
            <a:fillRect/>
          </a:stretch>
        </p:blipFill>
        <p:spPr>
          <a:xfrm>
            <a:off x="5665746" y="1303483"/>
            <a:ext cx="2253911" cy="1749151"/>
          </a:xfrm>
          <a:prstGeom prst="rect">
            <a:avLst/>
          </a:prstGeom>
          <a:effectLst>
            <a:outerShdw blurRad="50800" dist="38100" dir="5400000" algn="t" rotWithShape="0">
              <a:prstClr val="black">
                <a:alpha val="43000"/>
              </a:prstClr>
            </a:outerShdw>
          </a:effectLst>
        </p:spPr>
      </p:pic>
      <p:sp>
        <p:nvSpPr>
          <p:cNvPr id="14" name="AutoShape 2" descr="Building A Better Banana | Science | Smithsonian Magazine">
            <a:extLst>
              <a:ext uri="{FF2B5EF4-FFF2-40B4-BE49-F238E27FC236}">
                <a16:creationId xmlns:a16="http://schemas.microsoft.com/office/drawing/2014/main" id="{52226D94-2810-4317-A0CA-0E2735A8DAD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4" descr="Building A Better Banana | Science | Smithsonian Magazine">
            <a:extLst>
              <a:ext uri="{FF2B5EF4-FFF2-40B4-BE49-F238E27FC236}">
                <a16:creationId xmlns:a16="http://schemas.microsoft.com/office/drawing/2014/main" id="{A2D90781-CA40-45C7-9F33-1663F9F65920}"/>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descr="A red and yellow sign with a rooster on it&#10;&#10;AI-generated content may be incorrect.">
            <a:extLst>
              <a:ext uri="{FF2B5EF4-FFF2-40B4-BE49-F238E27FC236}">
                <a16:creationId xmlns:a16="http://schemas.microsoft.com/office/drawing/2014/main" id="{FCF6EFBD-724F-2AB1-36F7-1532F88916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3243" y="13563"/>
            <a:ext cx="772321" cy="110664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A69B284A-D6CE-FC3F-DF30-81BFD76870C6}"/>
              </a:ext>
            </a:extLst>
          </p:cNvPr>
          <p:cNvSpPr txBox="1"/>
          <p:nvPr/>
        </p:nvSpPr>
        <p:spPr>
          <a:xfrm>
            <a:off x="142186" y="258631"/>
            <a:ext cx="736422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F0D47F"/>
                </a:solidFill>
              </a:rPr>
              <a:t>How will I know how my child is doing?</a:t>
            </a:r>
            <a:endParaRPr lang="en-US" dirty="0"/>
          </a:p>
        </p:txBody>
      </p:sp>
      <p:sp>
        <p:nvSpPr>
          <p:cNvPr id="2" name="TextBox 1">
            <a:extLst>
              <a:ext uri="{FF2B5EF4-FFF2-40B4-BE49-F238E27FC236}">
                <a16:creationId xmlns:a16="http://schemas.microsoft.com/office/drawing/2014/main" id="{F7211812-70B9-36A7-69B1-32DBCE730AE0}"/>
              </a:ext>
            </a:extLst>
          </p:cNvPr>
          <p:cNvSpPr txBox="1"/>
          <p:nvPr/>
        </p:nvSpPr>
        <p:spPr>
          <a:xfrm>
            <a:off x="4328400" y="3146400"/>
            <a:ext cx="4801200"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mn-lt"/>
                <a:cs typeface="+mn-lt"/>
              </a:rPr>
              <a:t>All parents will have received an email along with a paper copy containing the following information. Parents can expect to receive:</a:t>
            </a:r>
            <a:endParaRPr lang="en-US" sz="1600" dirty="0">
              <a:ea typeface="+mn-lt"/>
              <a:cs typeface="+mn-lt"/>
            </a:endParaRPr>
          </a:p>
          <a:p>
            <a:pPr marL="285750" indent="-285750">
              <a:buFont typeface="Arial"/>
              <a:buChar char="•"/>
            </a:pPr>
            <a:r>
              <a:rPr lang="en-US" sz="1600" dirty="0">
                <a:ea typeface="+mn-lt"/>
                <a:cs typeface="+mn-lt"/>
              </a:rPr>
              <a:t>A Friday message from the class teacher, sharing what your child has been learning and what’s coming up</a:t>
            </a:r>
            <a:endParaRPr lang="en-US" sz="1600" dirty="0"/>
          </a:p>
          <a:p>
            <a:pPr marL="285750" indent="-285750">
              <a:buFont typeface="Arial"/>
              <a:buChar char="•"/>
            </a:pPr>
            <a:r>
              <a:rPr lang="en-US" sz="1600" dirty="0">
                <a:ea typeface="+mn-lt"/>
                <a:cs typeface="+mn-lt"/>
              </a:rPr>
              <a:t>Reminders</a:t>
            </a:r>
          </a:p>
          <a:p>
            <a:pPr marL="285750" indent="-285750">
              <a:buFont typeface="Arial"/>
              <a:buChar char="•"/>
            </a:pPr>
            <a:r>
              <a:rPr lang="en-US" sz="1600" dirty="0">
                <a:ea typeface="+mn-lt"/>
                <a:cs typeface="+mn-lt"/>
              </a:rPr>
              <a:t>Updates throughout the week</a:t>
            </a:r>
          </a:p>
          <a:p>
            <a:r>
              <a:rPr lang="en-US" sz="1600" dirty="0">
                <a:ea typeface="+mn-lt"/>
                <a:cs typeface="+mn-lt"/>
              </a:rPr>
              <a:t>Teachers can be contacted directly. However, we kindly ask that messages are respectful and that you are mindful of the timing. Please note that teachers will not respond during class time, in the evenings, or at weekends.</a:t>
            </a:r>
          </a:p>
          <a:p>
            <a:endParaRPr lang="en-US" sz="1600" dirty="0"/>
          </a:p>
        </p:txBody>
      </p:sp>
      <p:sp>
        <p:nvSpPr>
          <p:cNvPr id="3" name="Rectangle 2">
            <a:extLst>
              <a:ext uri="{FF2B5EF4-FFF2-40B4-BE49-F238E27FC236}">
                <a16:creationId xmlns:a16="http://schemas.microsoft.com/office/drawing/2014/main" id="{82692921-16A0-E119-2203-4E6DE85D1A39}"/>
              </a:ext>
            </a:extLst>
          </p:cNvPr>
          <p:cNvSpPr/>
          <p:nvPr/>
        </p:nvSpPr>
        <p:spPr>
          <a:xfrm>
            <a:off x="4236000" y="1068000"/>
            <a:ext cx="4860000" cy="5520000"/>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27759785"/>
      </p:ext>
    </p:extLst>
  </p:cSld>
  <p:clrMapOvr>
    <a:masterClrMapping/>
  </p:clrMapOvr>
  <mc:AlternateContent xmlns:mc="http://schemas.openxmlformats.org/markup-compatibility/2006" xmlns:p14="http://schemas.microsoft.com/office/powerpoint/2010/main">
    <mc:Choice Requires="p14">
      <p:transition spd="slow" p14:dur="2000" advTm="67371"/>
    </mc:Choice>
    <mc:Fallback xmlns="">
      <p:transition spd="slow" advTm="6737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CB022-11F2-6B7E-ABB0-875638AD80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E3C00E-ED67-B38F-9BFA-C71792D61EC3}"/>
              </a:ext>
            </a:extLst>
          </p:cNvPr>
          <p:cNvSpPr>
            <a:spLocks noGrp="1"/>
          </p:cNvSpPr>
          <p:nvPr>
            <p:ph type="title"/>
          </p:nvPr>
        </p:nvSpPr>
        <p:spPr>
          <a:xfrm>
            <a:off x="162054" y="219476"/>
            <a:ext cx="7442179" cy="1143000"/>
          </a:xfrm>
        </p:spPr>
        <p:txBody>
          <a:bodyPr>
            <a:noAutofit/>
          </a:bodyPr>
          <a:lstStyle/>
          <a:p>
            <a:r>
              <a:rPr lang="en-GB" sz="4400" b="1" dirty="0">
                <a:solidFill>
                  <a:schemeClr val="accent3">
                    <a:lumMod val="60000"/>
                    <a:lumOff val="40000"/>
                  </a:schemeClr>
                </a:solidFill>
                <a:latin typeface="Century Gothic"/>
                <a:cs typeface="Calibri"/>
              </a:rPr>
              <a:t>Our Curriculum</a:t>
            </a:r>
            <a:endParaRPr lang="en-US" dirty="0"/>
          </a:p>
        </p:txBody>
      </p:sp>
      <p:sp>
        <p:nvSpPr>
          <p:cNvPr id="11" name="TextBox 10">
            <a:extLst>
              <a:ext uri="{FF2B5EF4-FFF2-40B4-BE49-F238E27FC236}">
                <a16:creationId xmlns:a16="http://schemas.microsoft.com/office/drawing/2014/main" id="{1A32AB4E-3763-51FA-5D1D-5F9FDCF51557}"/>
              </a:ext>
            </a:extLst>
          </p:cNvPr>
          <p:cNvSpPr txBox="1"/>
          <p:nvPr/>
        </p:nvSpPr>
        <p:spPr>
          <a:xfrm>
            <a:off x="416995" y="1356911"/>
            <a:ext cx="8092669" cy="2154436"/>
          </a:xfrm>
          <a:prstGeom prst="rect">
            <a:avLst/>
          </a:prstGeom>
          <a:noFill/>
        </p:spPr>
        <p:txBody>
          <a:bodyPr wrap="square" lIns="91440" tIns="45720" rIns="91440" bIns="45720" rtlCol="0" anchor="t">
            <a:spAutoFit/>
          </a:bodyPr>
          <a:lstStyle/>
          <a:p>
            <a:r>
              <a:rPr lang="en-GB" sz="2400" dirty="0">
                <a:ea typeface="+mn-lt"/>
                <a:cs typeface="+mn-lt"/>
              </a:rPr>
              <a:t>Each phase has a page on our school website, you can find out more about the curriculum and what your child is learning each half term on here.</a:t>
            </a:r>
          </a:p>
          <a:p>
            <a:endParaRPr lang="en-GB" sz="2400" dirty="0">
              <a:ea typeface="+mn-lt"/>
              <a:cs typeface="+mn-lt"/>
            </a:endParaRPr>
          </a:p>
          <a:p>
            <a:endParaRPr lang="en-GB" dirty="0">
              <a:solidFill>
                <a:srgbClr val="FFFF00"/>
              </a:solidFill>
            </a:endParaRPr>
          </a:p>
          <a:p>
            <a:endParaRPr lang="en-GB" sz="2000" b="1" dirty="0">
              <a:latin typeface="Century Gothic" panose="020B0502020202020204" pitchFamily="34" charset="0"/>
            </a:endParaRPr>
          </a:p>
        </p:txBody>
      </p:sp>
      <p:sp>
        <p:nvSpPr>
          <p:cNvPr id="14" name="AutoShape 2" descr="Building A Better Banana | Science | Smithsonian Magazine">
            <a:extLst>
              <a:ext uri="{FF2B5EF4-FFF2-40B4-BE49-F238E27FC236}">
                <a16:creationId xmlns:a16="http://schemas.microsoft.com/office/drawing/2014/main" id="{B1F1DE53-8A51-3965-F67E-4B6DEF755D1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4" descr="Building A Better Banana | Science | Smithsonian Magazine">
            <a:extLst>
              <a:ext uri="{FF2B5EF4-FFF2-40B4-BE49-F238E27FC236}">
                <a16:creationId xmlns:a16="http://schemas.microsoft.com/office/drawing/2014/main" id="{8C9ED6E3-045D-081D-1567-A90814A9A217}"/>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descr="A red and yellow sign with a rooster on it&#10;&#10;AI-generated content may be incorrect.">
            <a:extLst>
              <a:ext uri="{FF2B5EF4-FFF2-40B4-BE49-F238E27FC236}">
                <a16:creationId xmlns:a16="http://schemas.microsoft.com/office/drawing/2014/main" id="{BD87F616-4264-5C64-8D1B-1C169796A0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3243" y="13563"/>
            <a:ext cx="772321" cy="1106645"/>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6EE11F6C-C35E-B3B2-732A-98AA49993709}"/>
              </a:ext>
            </a:extLst>
          </p:cNvPr>
          <p:cNvSpPr txBox="1"/>
          <p:nvPr/>
        </p:nvSpPr>
        <p:spPr>
          <a:xfrm>
            <a:off x="363338" y="2989264"/>
            <a:ext cx="7963151" cy="646331"/>
          </a:xfrm>
          <a:prstGeom prst="rect">
            <a:avLst/>
          </a:prstGeom>
          <a:noFill/>
        </p:spPr>
        <p:txBody>
          <a:bodyPr wrap="square">
            <a:spAutoFit/>
          </a:bodyPr>
          <a:lstStyle/>
          <a:p>
            <a:endParaRPr lang="en-GB" dirty="0"/>
          </a:p>
          <a:p>
            <a:r>
              <a:rPr lang="en-GB" dirty="0">
                <a:hlinkClick r:id="rId4"/>
              </a:rPr>
              <a:t>http://www.rydonprimary.org.uk/curriculum/subject-information/</a:t>
            </a:r>
            <a:r>
              <a:rPr lang="en-GB" dirty="0"/>
              <a:t> </a:t>
            </a:r>
          </a:p>
        </p:txBody>
      </p:sp>
    </p:spTree>
    <p:extLst>
      <p:ext uri="{BB962C8B-B14F-4D97-AF65-F5344CB8AC3E}">
        <p14:creationId xmlns:p14="http://schemas.microsoft.com/office/powerpoint/2010/main" val="4051601371"/>
      </p:ext>
    </p:extLst>
  </p:cSld>
  <p:clrMapOvr>
    <a:masterClrMapping/>
  </p:clrMapOvr>
  <mc:AlternateContent xmlns:mc="http://schemas.openxmlformats.org/markup-compatibility/2006" xmlns:p14="http://schemas.microsoft.com/office/powerpoint/2010/main">
    <mc:Choice Requires="p14">
      <p:transition spd="slow" p14:dur="2000" advTm="67371"/>
    </mc:Choice>
    <mc:Fallback xmlns="">
      <p:transition spd="slow" advTm="6737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3C819-40B9-B1A3-13E3-8B93C2A2BA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5DFF6E-9752-069B-506F-B3D13106209E}"/>
              </a:ext>
            </a:extLst>
          </p:cNvPr>
          <p:cNvSpPr>
            <a:spLocks noGrp="1"/>
          </p:cNvSpPr>
          <p:nvPr>
            <p:ph type="title"/>
          </p:nvPr>
        </p:nvSpPr>
        <p:spPr>
          <a:xfrm>
            <a:off x="162054" y="219476"/>
            <a:ext cx="7442179" cy="1143000"/>
          </a:xfrm>
        </p:spPr>
        <p:txBody>
          <a:bodyPr>
            <a:noAutofit/>
          </a:bodyPr>
          <a:lstStyle/>
          <a:p>
            <a:r>
              <a:rPr lang="en-GB" sz="4400" b="1" dirty="0">
                <a:solidFill>
                  <a:schemeClr val="accent3">
                    <a:lumMod val="60000"/>
                    <a:lumOff val="40000"/>
                  </a:schemeClr>
                </a:solidFill>
                <a:ea typeface="+mj-lt"/>
                <a:cs typeface="Calibri"/>
              </a:rPr>
              <a:t>Our Curriculum</a:t>
            </a:r>
            <a:endParaRPr lang="en-US"/>
          </a:p>
        </p:txBody>
      </p:sp>
      <p:sp>
        <p:nvSpPr>
          <p:cNvPr id="11" name="TextBox 10">
            <a:extLst>
              <a:ext uri="{FF2B5EF4-FFF2-40B4-BE49-F238E27FC236}">
                <a16:creationId xmlns:a16="http://schemas.microsoft.com/office/drawing/2014/main" id="{7990E346-5D95-909F-98D4-662714CCD42C}"/>
              </a:ext>
            </a:extLst>
          </p:cNvPr>
          <p:cNvSpPr txBox="1"/>
          <p:nvPr/>
        </p:nvSpPr>
        <p:spPr>
          <a:xfrm>
            <a:off x="159590" y="1142407"/>
            <a:ext cx="8942021" cy="4001095"/>
          </a:xfrm>
          <a:prstGeom prst="rect">
            <a:avLst/>
          </a:prstGeom>
          <a:noFill/>
        </p:spPr>
        <p:txBody>
          <a:bodyPr wrap="square" lIns="91440" tIns="45720" rIns="91440" bIns="45720" rtlCol="0" anchor="t">
            <a:spAutoFit/>
          </a:bodyPr>
          <a:lstStyle/>
          <a:p>
            <a:r>
              <a:rPr lang="en-GB" sz="2400" dirty="0">
                <a:ea typeface="+mn-lt"/>
                <a:cs typeface="+mn-lt"/>
              </a:rPr>
              <a:t> This term  in Year 1 </a:t>
            </a:r>
          </a:p>
          <a:p>
            <a:endParaRPr lang="en-GB" sz="2400" dirty="0">
              <a:ea typeface="+mn-lt"/>
              <a:cs typeface="+mn-lt"/>
            </a:endParaRPr>
          </a:p>
          <a:p>
            <a:endParaRPr lang="en-GB" sz="2400" dirty="0">
              <a:ea typeface="+mn-lt"/>
              <a:cs typeface="+mn-lt"/>
            </a:endParaRPr>
          </a:p>
          <a:p>
            <a:endParaRPr lang="en-GB" sz="2400" dirty="0">
              <a:ea typeface="+mn-lt"/>
              <a:cs typeface="+mn-lt"/>
            </a:endParaRPr>
          </a:p>
          <a:p>
            <a:endParaRPr lang="en-GB" sz="2400" dirty="0">
              <a:ea typeface="+mn-lt"/>
              <a:cs typeface="+mn-lt"/>
            </a:endParaRPr>
          </a:p>
          <a:p>
            <a:endParaRPr lang="en-GB" sz="2400" dirty="0">
              <a:ea typeface="+mn-lt"/>
              <a:cs typeface="+mn-lt"/>
            </a:endParaRPr>
          </a:p>
          <a:p>
            <a:endParaRPr lang="en-GB" sz="2400" dirty="0">
              <a:ea typeface="+mn-lt"/>
              <a:cs typeface="+mn-lt"/>
            </a:endParaRPr>
          </a:p>
          <a:p>
            <a:r>
              <a:rPr lang="en-GB" sz="2400" dirty="0">
                <a:ea typeface="+mn-lt"/>
                <a:cs typeface="+mn-lt"/>
              </a:rPr>
              <a:t>This term  in Year 2</a:t>
            </a:r>
          </a:p>
          <a:p>
            <a:endParaRPr lang="en-GB" sz="2400" dirty="0">
              <a:ea typeface="+mn-lt"/>
              <a:cs typeface="+mn-lt"/>
            </a:endParaRPr>
          </a:p>
          <a:p>
            <a:endParaRPr lang="en-US" dirty="0">
              <a:ea typeface="+mn-lt"/>
              <a:cs typeface="+mn-lt"/>
            </a:endParaRPr>
          </a:p>
          <a:p>
            <a:endParaRPr lang="en-GB" sz="2000" b="1" dirty="0">
              <a:latin typeface="Century Gothic" panose="020B0502020202020204" pitchFamily="34" charset="0"/>
            </a:endParaRPr>
          </a:p>
        </p:txBody>
      </p:sp>
      <p:sp>
        <p:nvSpPr>
          <p:cNvPr id="14" name="AutoShape 2" descr="Building A Better Banana | Science | Smithsonian Magazine">
            <a:extLst>
              <a:ext uri="{FF2B5EF4-FFF2-40B4-BE49-F238E27FC236}">
                <a16:creationId xmlns:a16="http://schemas.microsoft.com/office/drawing/2014/main" id="{2E695743-9A72-A0EE-32B0-C1AC0662C8C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4" descr="Building A Better Banana | Science | Smithsonian Magazine">
            <a:extLst>
              <a:ext uri="{FF2B5EF4-FFF2-40B4-BE49-F238E27FC236}">
                <a16:creationId xmlns:a16="http://schemas.microsoft.com/office/drawing/2014/main" id="{7466E1CC-3500-D0BD-7E2D-5AA0883EF509}"/>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descr="A red and yellow sign with a rooster on it&#10;&#10;AI-generated content may be incorrect.">
            <a:extLst>
              <a:ext uri="{FF2B5EF4-FFF2-40B4-BE49-F238E27FC236}">
                <a16:creationId xmlns:a16="http://schemas.microsoft.com/office/drawing/2014/main" id="{563155BC-64DA-E246-6BD2-42A0D45C95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3243" y="13563"/>
            <a:ext cx="772321" cy="1106645"/>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F95038A5-67D0-6B2E-EBE3-E65F786A0597}"/>
              </a:ext>
            </a:extLst>
          </p:cNvPr>
          <p:cNvPicPr>
            <a:picLocks noChangeAspect="1"/>
          </p:cNvPicPr>
          <p:nvPr/>
        </p:nvPicPr>
        <p:blipFill>
          <a:blip r:embed="rId4"/>
          <a:stretch>
            <a:fillRect/>
          </a:stretch>
        </p:blipFill>
        <p:spPr>
          <a:xfrm>
            <a:off x="42389" y="1838944"/>
            <a:ext cx="8772589" cy="1609737"/>
          </a:xfrm>
          <a:prstGeom prst="rect">
            <a:avLst/>
          </a:prstGeom>
        </p:spPr>
      </p:pic>
      <p:pic>
        <p:nvPicPr>
          <p:cNvPr id="3" name="Picture 2">
            <a:extLst>
              <a:ext uri="{FF2B5EF4-FFF2-40B4-BE49-F238E27FC236}">
                <a16:creationId xmlns:a16="http://schemas.microsoft.com/office/drawing/2014/main" id="{55ACBD44-58EC-221D-C1B2-C2C7EE67264E}"/>
              </a:ext>
            </a:extLst>
          </p:cNvPr>
          <p:cNvPicPr>
            <a:picLocks noChangeAspect="1"/>
          </p:cNvPicPr>
          <p:nvPr/>
        </p:nvPicPr>
        <p:blipFill>
          <a:blip r:embed="rId5"/>
          <a:stretch>
            <a:fillRect/>
          </a:stretch>
        </p:blipFill>
        <p:spPr>
          <a:xfrm>
            <a:off x="159590" y="4552710"/>
            <a:ext cx="8669263" cy="1688738"/>
          </a:xfrm>
          <a:prstGeom prst="rect">
            <a:avLst/>
          </a:prstGeom>
        </p:spPr>
      </p:pic>
    </p:spTree>
    <p:extLst>
      <p:ext uri="{BB962C8B-B14F-4D97-AF65-F5344CB8AC3E}">
        <p14:creationId xmlns:p14="http://schemas.microsoft.com/office/powerpoint/2010/main" val="263300009"/>
      </p:ext>
    </p:extLst>
  </p:cSld>
  <p:clrMapOvr>
    <a:masterClrMapping/>
  </p:clrMapOvr>
  <mc:AlternateContent xmlns:mc="http://schemas.openxmlformats.org/markup-compatibility/2006" xmlns:p14="http://schemas.microsoft.com/office/powerpoint/2010/main">
    <mc:Choice Requires="p14">
      <p:transition spd="slow" p14:dur="2000" advTm="67371"/>
    </mc:Choice>
    <mc:Fallback xmlns="">
      <p:transition spd="slow" advTm="6737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A9A3E-5B0D-E7CD-182D-69D66B9CBD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F1D278-30D0-5E3B-B924-8CED4FD0040D}"/>
              </a:ext>
            </a:extLst>
          </p:cNvPr>
          <p:cNvSpPr>
            <a:spLocks noGrp="1"/>
          </p:cNvSpPr>
          <p:nvPr>
            <p:ph type="title"/>
          </p:nvPr>
        </p:nvSpPr>
        <p:spPr>
          <a:xfrm>
            <a:off x="162054" y="219476"/>
            <a:ext cx="7442179" cy="1143000"/>
          </a:xfrm>
        </p:spPr>
        <p:txBody>
          <a:bodyPr>
            <a:noAutofit/>
          </a:bodyPr>
          <a:lstStyle/>
          <a:p>
            <a:r>
              <a:rPr lang="en-GB" sz="4400" b="1" dirty="0">
                <a:solidFill>
                  <a:schemeClr val="accent3">
                    <a:lumMod val="60000"/>
                    <a:lumOff val="40000"/>
                  </a:schemeClr>
                </a:solidFill>
                <a:ea typeface="+mj-lt"/>
                <a:cs typeface="Calibri"/>
              </a:rPr>
              <a:t>Homework</a:t>
            </a:r>
            <a:endParaRPr lang="en-US" dirty="0"/>
          </a:p>
        </p:txBody>
      </p:sp>
      <p:sp>
        <p:nvSpPr>
          <p:cNvPr id="11" name="TextBox 10">
            <a:extLst>
              <a:ext uri="{FF2B5EF4-FFF2-40B4-BE49-F238E27FC236}">
                <a16:creationId xmlns:a16="http://schemas.microsoft.com/office/drawing/2014/main" id="{0DAC466D-E5E0-24CE-7249-F38F3CBFC769}"/>
              </a:ext>
            </a:extLst>
          </p:cNvPr>
          <p:cNvSpPr txBox="1"/>
          <p:nvPr/>
        </p:nvSpPr>
        <p:spPr>
          <a:xfrm>
            <a:off x="159590" y="1326268"/>
            <a:ext cx="8092669" cy="4401205"/>
          </a:xfrm>
          <a:prstGeom prst="rect">
            <a:avLst/>
          </a:prstGeom>
          <a:noFill/>
        </p:spPr>
        <p:txBody>
          <a:bodyPr wrap="square" lIns="91440" tIns="45720" rIns="91440" bIns="45720" rtlCol="0" anchor="t">
            <a:spAutoFit/>
          </a:bodyPr>
          <a:lstStyle/>
          <a:p>
            <a:r>
              <a:rPr lang="en-GB" sz="2400" dirty="0">
                <a:ea typeface="+mn-lt"/>
                <a:cs typeface="+mn-lt"/>
              </a:rPr>
              <a:t>Homework will be shared via Dojo every Friday.</a:t>
            </a:r>
            <a:endParaRPr lang="en-US" dirty="0"/>
          </a:p>
          <a:p>
            <a:endParaRPr lang="en-GB" sz="2000" b="1" dirty="0">
              <a:latin typeface="Century Gothic" panose="020B0502020202020204" pitchFamily="34" charset="0"/>
            </a:endParaRPr>
          </a:p>
          <a:p>
            <a:endParaRPr lang="en-GB" sz="2000" b="1" dirty="0">
              <a:latin typeface="Century Gothic" panose="020B0502020202020204" pitchFamily="34" charset="0"/>
            </a:endParaRPr>
          </a:p>
          <a:p>
            <a:r>
              <a:rPr lang="en-GB" sz="2400" dirty="0">
                <a:latin typeface="Century Gothic" panose="020B0502020202020204" pitchFamily="34" charset="0"/>
              </a:rPr>
              <a:t>              Reading – ideally daily</a:t>
            </a:r>
          </a:p>
          <a:p>
            <a:r>
              <a:rPr lang="en-GB" sz="2400" dirty="0">
                <a:latin typeface="Century Gothic" panose="020B0502020202020204" pitchFamily="34" charset="0"/>
              </a:rPr>
              <a:t>                                 x3 times a week   - Y1 &amp; Y2 </a:t>
            </a:r>
          </a:p>
          <a:p>
            <a:r>
              <a:rPr lang="en-GB" sz="2400" dirty="0">
                <a:latin typeface="Century Gothic" panose="020B0502020202020204" pitchFamily="34" charset="0"/>
              </a:rPr>
              <a:t>                                  - celebration book, book bag </a:t>
            </a:r>
          </a:p>
          <a:p>
            <a:endParaRPr lang="en-GB" sz="2400" dirty="0">
              <a:latin typeface="Century Gothic" panose="020B0502020202020204" pitchFamily="34" charset="0"/>
            </a:endParaRPr>
          </a:p>
          <a:p>
            <a:r>
              <a:rPr lang="en-GB" sz="2400" dirty="0">
                <a:latin typeface="Century Gothic" panose="020B0502020202020204" pitchFamily="34" charset="0"/>
              </a:rPr>
              <a:t> 		    Weekly Maths – Y2 – consolidation task  </a:t>
            </a:r>
          </a:p>
          <a:p>
            <a:r>
              <a:rPr lang="en-GB" sz="2400" dirty="0">
                <a:latin typeface="Century Gothic" panose="020B0502020202020204" pitchFamily="34" charset="0"/>
              </a:rPr>
              <a:t>               Later in the year – </a:t>
            </a:r>
            <a:r>
              <a:rPr lang="en-GB" sz="2400" dirty="0" err="1">
                <a:latin typeface="Century Gothic" panose="020B0502020202020204" pitchFamily="34" charset="0"/>
              </a:rPr>
              <a:t>Sparx</a:t>
            </a:r>
            <a:r>
              <a:rPr lang="en-GB" sz="2400" dirty="0">
                <a:latin typeface="Century Gothic" panose="020B0502020202020204" pitchFamily="34" charset="0"/>
              </a:rPr>
              <a:t> – Times tables</a:t>
            </a:r>
          </a:p>
          <a:p>
            <a:endParaRPr lang="en-GB" sz="2400" dirty="0">
              <a:latin typeface="Century Gothic" panose="020B0502020202020204" pitchFamily="34" charset="0"/>
            </a:endParaRPr>
          </a:p>
          <a:p>
            <a:r>
              <a:rPr lang="en-GB" sz="2400" dirty="0">
                <a:latin typeface="Century Gothic" panose="020B0502020202020204" pitchFamily="34" charset="0"/>
              </a:rPr>
              <a:t>Occasionally – may get an additional task to complete if it links in with learning in class. </a:t>
            </a:r>
          </a:p>
        </p:txBody>
      </p:sp>
      <p:sp>
        <p:nvSpPr>
          <p:cNvPr id="14" name="AutoShape 2" descr="Building A Better Banana | Science | Smithsonian Magazine">
            <a:extLst>
              <a:ext uri="{FF2B5EF4-FFF2-40B4-BE49-F238E27FC236}">
                <a16:creationId xmlns:a16="http://schemas.microsoft.com/office/drawing/2014/main" id="{4A26CBA6-A5C6-97A4-A45E-109427108D86}"/>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4" descr="Building A Better Banana | Science | Smithsonian Magazine">
            <a:extLst>
              <a:ext uri="{FF2B5EF4-FFF2-40B4-BE49-F238E27FC236}">
                <a16:creationId xmlns:a16="http://schemas.microsoft.com/office/drawing/2014/main" id="{119BDB27-6868-F265-7CF9-D470430835F3}"/>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descr="A red and yellow sign with a rooster on it&#10;&#10;AI-generated content may be incorrect.">
            <a:extLst>
              <a:ext uri="{FF2B5EF4-FFF2-40B4-BE49-F238E27FC236}">
                <a16:creationId xmlns:a16="http://schemas.microsoft.com/office/drawing/2014/main" id="{E0FBC6AA-4FF7-0ADD-4A76-418A7B9A1B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3243" y="13563"/>
            <a:ext cx="772321" cy="1106645"/>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41835E79-520A-F448-6F15-086B02EB6BD2}"/>
              </a:ext>
            </a:extLst>
          </p:cNvPr>
          <p:cNvSpPr txBox="1"/>
          <p:nvPr/>
        </p:nvSpPr>
        <p:spPr>
          <a:xfrm>
            <a:off x="15099" y="5976080"/>
            <a:ext cx="9113203" cy="707886"/>
          </a:xfrm>
          <a:prstGeom prst="rect">
            <a:avLst/>
          </a:prstGeom>
          <a:noFill/>
        </p:spPr>
        <p:txBody>
          <a:bodyPr wrap="square" lIns="91440" tIns="45720" rIns="91440" bIns="45720" rtlCol="0" anchor="t">
            <a:spAutoFit/>
          </a:bodyPr>
          <a:lstStyle/>
          <a:p>
            <a:r>
              <a:rPr lang="en-GB" sz="2000" i="1" dirty="0">
                <a:ea typeface="+mn-lt"/>
                <a:cs typeface="+mn-lt"/>
              </a:rPr>
              <a:t>Homework at Rydon will be reviewed at some point this academic year.</a:t>
            </a:r>
            <a:endParaRPr lang="en-GB" sz="2000" i="1"/>
          </a:p>
          <a:p>
            <a:endParaRPr lang="en-GB" sz="2000" b="1">
              <a:latin typeface="Century Gothic" panose="020B0502020202020204" pitchFamily="34" charset="0"/>
            </a:endParaRPr>
          </a:p>
        </p:txBody>
      </p:sp>
    </p:spTree>
    <p:extLst>
      <p:ext uri="{BB962C8B-B14F-4D97-AF65-F5344CB8AC3E}">
        <p14:creationId xmlns:p14="http://schemas.microsoft.com/office/powerpoint/2010/main" val="1708773095"/>
      </p:ext>
    </p:extLst>
  </p:cSld>
  <p:clrMapOvr>
    <a:masterClrMapping/>
  </p:clrMapOvr>
  <mc:AlternateContent xmlns:mc="http://schemas.openxmlformats.org/markup-compatibility/2006" xmlns:p14="http://schemas.microsoft.com/office/powerpoint/2010/main">
    <mc:Choice Requires="p14">
      <p:transition spd="slow" p14:dur="2000" advTm="67371"/>
    </mc:Choice>
    <mc:Fallback xmlns="">
      <p:transition spd="slow" advTm="6737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11E93-A63C-3FCF-E006-520F98B48B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052BB6-5851-DB43-3774-59487EF9DEF6}"/>
              </a:ext>
            </a:extLst>
          </p:cNvPr>
          <p:cNvSpPr>
            <a:spLocks noGrp="1"/>
          </p:cNvSpPr>
          <p:nvPr>
            <p:ph type="title"/>
          </p:nvPr>
        </p:nvSpPr>
        <p:spPr>
          <a:xfrm>
            <a:off x="162054" y="219476"/>
            <a:ext cx="7442179" cy="1143000"/>
          </a:xfrm>
        </p:spPr>
        <p:txBody>
          <a:bodyPr>
            <a:noAutofit/>
          </a:bodyPr>
          <a:lstStyle/>
          <a:p>
            <a:r>
              <a:rPr lang="en-GB" sz="4400" b="1" dirty="0">
                <a:solidFill>
                  <a:schemeClr val="accent3">
                    <a:lumMod val="60000"/>
                    <a:lumOff val="40000"/>
                  </a:schemeClr>
                </a:solidFill>
                <a:ea typeface="+mj-lt"/>
                <a:cs typeface="Calibri"/>
              </a:rPr>
              <a:t>Reading and phonics</a:t>
            </a:r>
            <a:endParaRPr lang="en-US" dirty="0"/>
          </a:p>
        </p:txBody>
      </p:sp>
      <p:sp>
        <p:nvSpPr>
          <p:cNvPr id="11" name="TextBox 10">
            <a:extLst>
              <a:ext uri="{FF2B5EF4-FFF2-40B4-BE49-F238E27FC236}">
                <a16:creationId xmlns:a16="http://schemas.microsoft.com/office/drawing/2014/main" id="{6CD4E26D-80AF-315E-F067-5140BD44BC08}"/>
              </a:ext>
            </a:extLst>
          </p:cNvPr>
          <p:cNvSpPr txBox="1"/>
          <p:nvPr/>
        </p:nvSpPr>
        <p:spPr>
          <a:xfrm>
            <a:off x="262471" y="1307828"/>
            <a:ext cx="8092669" cy="4462760"/>
          </a:xfrm>
          <a:prstGeom prst="rect">
            <a:avLst/>
          </a:prstGeom>
          <a:noFill/>
        </p:spPr>
        <p:txBody>
          <a:bodyPr wrap="square" lIns="91440" tIns="45720" rIns="91440" bIns="45720" rtlCol="0" anchor="t">
            <a:spAutoFit/>
          </a:bodyPr>
          <a:lstStyle/>
          <a:p>
            <a:r>
              <a:rPr lang="en-GB" sz="2400" dirty="0">
                <a:ea typeface="+mn-lt"/>
                <a:cs typeface="+mn-lt"/>
              </a:rPr>
              <a:t>Read daily – x3 times  – their RWI books.</a:t>
            </a:r>
          </a:p>
          <a:p>
            <a:r>
              <a:rPr lang="en-GB" sz="2400" dirty="0">
                <a:ea typeface="+mn-lt"/>
                <a:cs typeface="+mn-lt"/>
              </a:rPr>
              <a:t>This helps with fluency and understanding </a:t>
            </a:r>
          </a:p>
          <a:p>
            <a:r>
              <a:rPr lang="en-GB" sz="2400" dirty="0">
                <a:ea typeface="+mn-lt"/>
                <a:cs typeface="+mn-lt"/>
              </a:rPr>
              <a:t> </a:t>
            </a:r>
          </a:p>
          <a:p>
            <a:r>
              <a:rPr lang="en-GB" sz="2400" dirty="0">
                <a:ea typeface="+mn-lt"/>
                <a:cs typeface="+mn-lt"/>
              </a:rPr>
              <a:t>Reading records are to be signed each time your child has read at home. </a:t>
            </a:r>
          </a:p>
          <a:p>
            <a:endParaRPr lang="en-GB" sz="2400" dirty="0">
              <a:ea typeface="+mn-lt"/>
              <a:cs typeface="+mn-lt"/>
            </a:endParaRPr>
          </a:p>
          <a:p>
            <a:r>
              <a:rPr lang="en-GB" sz="2400" dirty="0">
                <a:ea typeface="+mn-lt"/>
                <a:cs typeface="+mn-lt"/>
              </a:rPr>
              <a:t>Read other books for pleasure – sign these in the records </a:t>
            </a:r>
          </a:p>
          <a:p>
            <a:endParaRPr lang="en-GB" sz="2400" dirty="0">
              <a:ea typeface="+mn-lt"/>
              <a:cs typeface="+mn-lt"/>
            </a:endParaRPr>
          </a:p>
          <a:p>
            <a:r>
              <a:rPr lang="en-GB" sz="2400" dirty="0">
                <a:ea typeface="+mn-lt"/>
                <a:cs typeface="+mn-lt"/>
              </a:rPr>
              <a:t>Practice – new sounds – Set 1,2,3   (on the Letters) </a:t>
            </a:r>
          </a:p>
          <a:p>
            <a:r>
              <a:rPr lang="en-GB" sz="2400" dirty="0">
                <a:ea typeface="+mn-lt"/>
                <a:cs typeface="+mn-lt"/>
              </a:rPr>
              <a:t>Practice read and write red words – (Bookmarks)  </a:t>
            </a:r>
            <a:endParaRPr lang="en-US" dirty="0"/>
          </a:p>
          <a:p>
            <a:endParaRPr lang="en-GB" sz="2000" b="1" dirty="0">
              <a:latin typeface="Century Gothic" panose="020B0502020202020204" pitchFamily="34" charset="0"/>
            </a:endParaRPr>
          </a:p>
        </p:txBody>
      </p:sp>
      <p:sp>
        <p:nvSpPr>
          <p:cNvPr id="14" name="AutoShape 2" descr="Building A Better Banana | Science | Smithsonian Magazine">
            <a:extLst>
              <a:ext uri="{FF2B5EF4-FFF2-40B4-BE49-F238E27FC236}">
                <a16:creationId xmlns:a16="http://schemas.microsoft.com/office/drawing/2014/main" id="{AC4E23CB-4171-F619-9D56-929F4DB3EE8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4" descr="Building A Better Banana | Science | Smithsonian Magazine">
            <a:extLst>
              <a:ext uri="{FF2B5EF4-FFF2-40B4-BE49-F238E27FC236}">
                <a16:creationId xmlns:a16="http://schemas.microsoft.com/office/drawing/2014/main" id="{9866B828-14F8-890C-E41F-10E08B747B14}"/>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descr="A red and yellow sign with a rooster on it&#10;&#10;AI-generated content may be incorrect.">
            <a:extLst>
              <a:ext uri="{FF2B5EF4-FFF2-40B4-BE49-F238E27FC236}">
                <a16:creationId xmlns:a16="http://schemas.microsoft.com/office/drawing/2014/main" id="{912E2E07-9872-2D82-6B51-955A2E7B00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3243" y="13563"/>
            <a:ext cx="772321" cy="11066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1696885"/>
      </p:ext>
    </p:extLst>
  </p:cSld>
  <p:clrMapOvr>
    <a:masterClrMapping/>
  </p:clrMapOvr>
  <mc:AlternateContent xmlns:mc="http://schemas.openxmlformats.org/markup-compatibility/2006" xmlns:p14="http://schemas.microsoft.com/office/powerpoint/2010/main">
    <mc:Choice Requires="p14">
      <p:transition spd="slow" p14:dur="2000" advTm="67371"/>
    </mc:Choice>
    <mc:Fallback xmlns="">
      <p:transition spd="slow" advTm="6737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191EF-52C5-5DBC-3FEB-7E3438703C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8CA6AE-2A73-A66A-5F3F-985A04ECEEF1}"/>
              </a:ext>
            </a:extLst>
          </p:cNvPr>
          <p:cNvSpPr>
            <a:spLocks noGrp="1"/>
          </p:cNvSpPr>
          <p:nvPr>
            <p:ph type="title"/>
          </p:nvPr>
        </p:nvSpPr>
        <p:spPr>
          <a:xfrm>
            <a:off x="162054" y="219476"/>
            <a:ext cx="7442179" cy="1143000"/>
          </a:xfrm>
        </p:spPr>
        <p:txBody>
          <a:bodyPr>
            <a:noAutofit/>
          </a:bodyPr>
          <a:lstStyle/>
          <a:p>
            <a:r>
              <a:rPr lang="en-GB" sz="4400" b="1" dirty="0">
                <a:solidFill>
                  <a:schemeClr val="accent3">
                    <a:lumMod val="60000"/>
                    <a:lumOff val="40000"/>
                  </a:schemeClr>
                </a:solidFill>
                <a:ea typeface="+mj-lt"/>
                <a:cs typeface="Calibri"/>
              </a:rPr>
              <a:t>Maths</a:t>
            </a:r>
            <a:endParaRPr lang="en-US" dirty="0"/>
          </a:p>
        </p:txBody>
      </p:sp>
      <p:sp>
        <p:nvSpPr>
          <p:cNvPr id="11" name="TextBox 10">
            <a:extLst>
              <a:ext uri="{FF2B5EF4-FFF2-40B4-BE49-F238E27FC236}">
                <a16:creationId xmlns:a16="http://schemas.microsoft.com/office/drawing/2014/main" id="{03B35D4C-15CC-E3EF-8BC7-E0C0790AA251}"/>
              </a:ext>
            </a:extLst>
          </p:cNvPr>
          <p:cNvSpPr txBox="1"/>
          <p:nvPr/>
        </p:nvSpPr>
        <p:spPr>
          <a:xfrm>
            <a:off x="162054" y="1010245"/>
            <a:ext cx="8092669" cy="6217087"/>
          </a:xfrm>
          <a:prstGeom prst="rect">
            <a:avLst/>
          </a:prstGeom>
          <a:noFill/>
        </p:spPr>
        <p:txBody>
          <a:bodyPr wrap="square" lIns="91440" tIns="45720" rIns="91440" bIns="45720" rtlCol="0" anchor="t">
            <a:spAutoFit/>
          </a:bodyPr>
          <a:lstStyle/>
          <a:p>
            <a:r>
              <a:rPr lang="en-GB" sz="2400" b="1" u="sng" dirty="0">
                <a:ea typeface="+mn-lt"/>
                <a:cs typeface="+mn-lt"/>
              </a:rPr>
              <a:t>Year 1 </a:t>
            </a:r>
          </a:p>
          <a:p>
            <a:r>
              <a:rPr lang="en-GB" sz="2400" dirty="0">
                <a:ea typeface="+mn-lt"/>
                <a:cs typeface="+mn-lt"/>
              </a:rPr>
              <a:t>Count to 20  forwards and backwards </a:t>
            </a:r>
          </a:p>
          <a:p>
            <a:r>
              <a:rPr lang="en-GB" sz="2400" dirty="0">
                <a:ea typeface="+mn-lt"/>
                <a:cs typeface="+mn-lt"/>
              </a:rPr>
              <a:t>Know number bonds within 10 quickly  (20)  addition subtraction  </a:t>
            </a:r>
          </a:p>
          <a:p>
            <a:r>
              <a:rPr lang="en-GB" sz="2400" dirty="0">
                <a:ea typeface="+mn-lt"/>
                <a:cs typeface="+mn-lt"/>
              </a:rPr>
              <a:t>1 more 1 less – 20 </a:t>
            </a:r>
          </a:p>
          <a:p>
            <a:r>
              <a:rPr lang="en-GB" sz="2400" dirty="0">
                <a:ea typeface="+mn-lt"/>
                <a:cs typeface="+mn-lt"/>
              </a:rPr>
              <a:t>Write numbers correctly </a:t>
            </a:r>
          </a:p>
          <a:p>
            <a:endParaRPr lang="en-GB" sz="2400" dirty="0">
              <a:ea typeface="+mn-lt"/>
              <a:cs typeface="+mn-lt"/>
            </a:endParaRPr>
          </a:p>
          <a:p>
            <a:r>
              <a:rPr lang="en-GB" sz="2400" b="1" u="sng" dirty="0">
                <a:ea typeface="+mn-lt"/>
                <a:cs typeface="+mn-lt"/>
              </a:rPr>
              <a:t>Year 2 </a:t>
            </a:r>
          </a:p>
          <a:p>
            <a:r>
              <a:rPr lang="en-GB" sz="2400" dirty="0">
                <a:ea typeface="+mn-lt"/>
                <a:cs typeface="+mn-lt"/>
              </a:rPr>
              <a:t>Count to 100 forwards and from different numbers </a:t>
            </a:r>
          </a:p>
          <a:p>
            <a:r>
              <a:rPr lang="en-GB" sz="2400" dirty="0">
                <a:ea typeface="+mn-lt"/>
                <a:cs typeface="+mn-lt"/>
              </a:rPr>
              <a:t>Know number bonds  – 20, 100 </a:t>
            </a:r>
          </a:p>
          <a:p>
            <a:r>
              <a:rPr lang="en-GB" sz="2400" dirty="0">
                <a:ea typeface="+mn-lt"/>
                <a:cs typeface="+mn-lt"/>
              </a:rPr>
              <a:t>Count in 2,s, 5,s , 10’s </a:t>
            </a:r>
          </a:p>
          <a:p>
            <a:r>
              <a:rPr lang="en-GB" sz="2400" dirty="0">
                <a:ea typeface="+mn-lt"/>
                <a:cs typeface="+mn-lt"/>
              </a:rPr>
              <a:t>Write numbers in words and numerals</a:t>
            </a:r>
          </a:p>
          <a:p>
            <a:r>
              <a:rPr lang="en-GB" sz="2400" dirty="0">
                <a:ea typeface="+mn-lt"/>
                <a:cs typeface="+mn-lt"/>
              </a:rPr>
              <a:t>Add and subtract – 2  2 digit numbers </a:t>
            </a:r>
          </a:p>
          <a:p>
            <a:r>
              <a:rPr lang="en-GB" sz="2400" dirty="0">
                <a:ea typeface="+mn-lt"/>
                <a:cs typeface="+mn-lt"/>
              </a:rPr>
              <a:t>               Games / Websites – </a:t>
            </a:r>
            <a:r>
              <a:rPr lang="en-GB" sz="2400" dirty="0" err="1">
                <a:ea typeface="+mn-lt"/>
                <a:cs typeface="+mn-lt"/>
              </a:rPr>
              <a:t>Topmarks</a:t>
            </a:r>
            <a:r>
              <a:rPr lang="en-GB" sz="2400" dirty="0">
                <a:ea typeface="+mn-lt"/>
                <a:cs typeface="+mn-lt"/>
              </a:rPr>
              <a:t> </a:t>
            </a:r>
          </a:p>
          <a:p>
            <a:endParaRPr lang="en-GB" sz="2400" dirty="0">
              <a:ea typeface="+mn-lt"/>
              <a:cs typeface="+mn-lt"/>
            </a:endParaRPr>
          </a:p>
          <a:p>
            <a:endParaRPr lang="en-US" dirty="0"/>
          </a:p>
          <a:p>
            <a:endParaRPr lang="en-GB" sz="2000" b="1" dirty="0">
              <a:latin typeface="Century Gothic" panose="020B0502020202020204" pitchFamily="34" charset="0"/>
            </a:endParaRPr>
          </a:p>
        </p:txBody>
      </p:sp>
      <p:sp>
        <p:nvSpPr>
          <p:cNvPr id="14" name="AutoShape 2" descr="Building A Better Banana | Science | Smithsonian Magazine">
            <a:extLst>
              <a:ext uri="{FF2B5EF4-FFF2-40B4-BE49-F238E27FC236}">
                <a16:creationId xmlns:a16="http://schemas.microsoft.com/office/drawing/2014/main" id="{55AC226A-595F-CA50-372D-85E35EBC371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4" descr="Building A Better Banana | Science | Smithsonian Magazine">
            <a:extLst>
              <a:ext uri="{FF2B5EF4-FFF2-40B4-BE49-F238E27FC236}">
                <a16:creationId xmlns:a16="http://schemas.microsoft.com/office/drawing/2014/main" id="{8643A62E-AC64-61ED-06A1-53BB19081BCC}"/>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descr="A red and yellow sign with a rooster on it&#10;&#10;AI-generated content may be incorrect.">
            <a:extLst>
              <a:ext uri="{FF2B5EF4-FFF2-40B4-BE49-F238E27FC236}">
                <a16:creationId xmlns:a16="http://schemas.microsoft.com/office/drawing/2014/main" id="{68EAA199-EE53-1CFB-2304-7F38010E5E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3243" y="13563"/>
            <a:ext cx="772321" cy="11066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9479534"/>
      </p:ext>
    </p:extLst>
  </p:cSld>
  <p:clrMapOvr>
    <a:masterClrMapping/>
  </p:clrMapOvr>
  <mc:AlternateContent xmlns:mc="http://schemas.openxmlformats.org/markup-compatibility/2006" xmlns:p14="http://schemas.microsoft.com/office/powerpoint/2010/main">
    <mc:Choice Requires="p14">
      <p:transition spd="slow" p14:dur="2000" advTm="67371"/>
    </mc:Choice>
    <mc:Fallback xmlns="">
      <p:transition spd="slow" advTm="6737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D2C38-509A-048A-14DE-C53D8A6B97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8D26B1-362B-5282-4405-5B0C8EC66AB8}"/>
              </a:ext>
            </a:extLst>
          </p:cNvPr>
          <p:cNvSpPr>
            <a:spLocks noGrp="1"/>
          </p:cNvSpPr>
          <p:nvPr>
            <p:ph type="title"/>
          </p:nvPr>
        </p:nvSpPr>
        <p:spPr>
          <a:xfrm>
            <a:off x="162054" y="219476"/>
            <a:ext cx="7442179" cy="1143000"/>
          </a:xfrm>
        </p:spPr>
        <p:txBody>
          <a:bodyPr>
            <a:noAutofit/>
          </a:bodyPr>
          <a:lstStyle/>
          <a:p>
            <a:r>
              <a:rPr lang="en-GB" sz="4400" b="1" dirty="0">
                <a:solidFill>
                  <a:schemeClr val="accent3">
                    <a:lumMod val="60000"/>
                    <a:lumOff val="40000"/>
                  </a:schemeClr>
                </a:solidFill>
                <a:ea typeface="+mj-lt"/>
                <a:cs typeface="Calibri"/>
              </a:rPr>
              <a:t>How can I help at home?</a:t>
            </a:r>
            <a:endParaRPr lang="en-US" dirty="0"/>
          </a:p>
        </p:txBody>
      </p:sp>
      <p:sp>
        <p:nvSpPr>
          <p:cNvPr id="11" name="TextBox 10">
            <a:extLst>
              <a:ext uri="{FF2B5EF4-FFF2-40B4-BE49-F238E27FC236}">
                <a16:creationId xmlns:a16="http://schemas.microsoft.com/office/drawing/2014/main" id="{FBE0A6F4-7FEF-23A0-00D5-026541D2E5A8}"/>
              </a:ext>
            </a:extLst>
          </p:cNvPr>
          <p:cNvSpPr txBox="1"/>
          <p:nvPr/>
        </p:nvSpPr>
        <p:spPr>
          <a:xfrm>
            <a:off x="196362" y="1124021"/>
            <a:ext cx="8681022" cy="6124754"/>
          </a:xfrm>
          <a:prstGeom prst="rect">
            <a:avLst/>
          </a:prstGeom>
          <a:noFill/>
        </p:spPr>
        <p:txBody>
          <a:bodyPr wrap="square" lIns="91440" tIns="45720" rIns="91440" bIns="45720" rtlCol="0" anchor="t">
            <a:spAutoFit/>
          </a:bodyPr>
          <a:lstStyle/>
          <a:p>
            <a:r>
              <a:rPr lang="en-GB" sz="2400" dirty="0">
                <a:ea typeface="+mn-lt"/>
                <a:cs typeface="+mn-lt"/>
              </a:rPr>
              <a:t>Read with your child a minimum of three times a week. Ask your children questions about what they have read to help with comprehension and understanding of the text.  Please sign your child's reading record each time.</a:t>
            </a:r>
            <a:endParaRPr lang="en-GB" dirty="0"/>
          </a:p>
          <a:p>
            <a:endParaRPr lang="en-GB" dirty="0"/>
          </a:p>
          <a:p>
            <a:r>
              <a:rPr lang="en-GB" sz="2400" dirty="0">
                <a:ea typeface="+mn-lt"/>
                <a:cs typeface="+mn-lt"/>
              </a:rPr>
              <a:t>Y2 - Practise times tables to help with fluency. By the end of the year, Year Three children should be confident in answering their 2, 5, 10, 3,4 and 8 times tables. By the end of Year Four, children should be able to confidently answer their times tables up to 12x12.</a:t>
            </a:r>
            <a:endParaRPr lang="en-GB" dirty="0"/>
          </a:p>
          <a:p>
            <a:endParaRPr lang="en-GB" dirty="0"/>
          </a:p>
          <a:p>
            <a:r>
              <a:rPr lang="en-GB" sz="2400" dirty="0">
                <a:ea typeface="+mn-lt"/>
                <a:cs typeface="+mn-lt"/>
              </a:rPr>
              <a:t>Ensure that your children work independently when completing their homework but support them if they need it. </a:t>
            </a:r>
          </a:p>
          <a:p>
            <a:r>
              <a:rPr lang="en-GB" sz="2400" dirty="0">
                <a:ea typeface="+mn-lt"/>
                <a:cs typeface="+mn-lt"/>
              </a:rPr>
              <a:t>Y2 – will also get Weekly Maths – go out on Friday – hand in on a Wednesday. </a:t>
            </a:r>
            <a:endParaRPr lang="en-US" dirty="0"/>
          </a:p>
          <a:p>
            <a:endParaRPr lang="en-GB" sz="2000" b="1" dirty="0">
              <a:latin typeface="Century Gothic" panose="020B0502020202020204" pitchFamily="34" charset="0"/>
            </a:endParaRPr>
          </a:p>
        </p:txBody>
      </p:sp>
      <p:sp>
        <p:nvSpPr>
          <p:cNvPr id="14" name="AutoShape 2" descr="Building A Better Banana | Science | Smithsonian Magazine">
            <a:extLst>
              <a:ext uri="{FF2B5EF4-FFF2-40B4-BE49-F238E27FC236}">
                <a16:creationId xmlns:a16="http://schemas.microsoft.com/office/drawing/2014/main" id="{68DED1A9-CFF1-35BD-25D0-48568E2E072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4" descr="Building A Better Banana | Science | Smithsonian Magazine">
            <a:extLst>
              <a:ext uri="{FF2B5EF4-FFF2-40B4-BE49-F238E27FC236}">
                <a16:creationId xmlns:a16="http://schemas.microsoft.com/office/drawing/2014/main" id="{118371F7-C262-D692-60AE-8795AC155E10}"/>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descr="A red and yellow sign with a rooster on it&#10;&#10;AI-generated content may be incorrect.">
            <a:extLst>
              <a:ext uri="{FF2B5EF4-FFF2-40B4-BE49-F238E27FC236}">
                <a16:creationId xmlns:a16="http://schemas.microsoft.com/office/drawing/2014/main" id="{F4F567F7-B011-1002-3686-481F559E53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3243" y="13563"/>
            <a:ext cx="772321" cy="11066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51770907"/>
      </p:ext>
    </p:extLst>
  </p:cSld>
  <p:clrMapOvr>
    <a:masterClrMapping/>
  </p:clrMapOvr>
  <mc:AlternateContent xmlns:mc="http://schemas.openxmlformats.org/markup-compatibility/2006" xmlns:p14="http://schemas.microsoft.com/office/powerpoint/2010/main">
    <mc:Choice Requires="p14">
      <p:transition spd="slow" p14:dur="2000" advTm="67371"/>
    </mc:Choice>
    <mc:Fallback xmlns="">
      <p:transition spd="slow" advTm="6737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8CAB1-48B7-3C4D-F797-B1B3A662C3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F98DFC-A017-6482-5439-BAAC27C11CF2}"/>
              </a:ext>
            </a:extLst>
          </p:cNvPr>
          <p:cNvSpPr>
            <a:spLocks noGrp="1"/>
          </p:cNvSpPr>
          <p:nvPr>
            <p:ph type="title"/>
          </p:nvPr>
        </p:nvSpPr>
        <p:spPr>
          <a:xfrm>
            <a:off x="162054" y="219476"/>
            <a:ext cx="7442179" cy="1143000"/>
          </a:xfrm>
        </p:spPr>
        <p:txBody>
          <a:bodyPr>
            <a:noAutofit/>
          </a:bodyPr>
          <a:lstStyle/>
          <a:p>
            <a:r>
              <a:rPr lang="en-GB" sz="4400" b="1" dirty="0">
                <a:solidFill>
                  <a:schemeClr val="accent3">
                    <a:lumMod val="60000"/>
                    <a:lumOff val="40000"/>
                  </a:schemeClr>
                </a:solidFill>
                <a:ea typeface="+mj-lt"/>
                <a:cs typeface="Calibri"/>
              </a:rPr>
              <a:t>Clubs</a:t>
            </a:r>
            <a:endParaRPr lang="en-US" dirty="0"/>
          </a:p>
        </p:txBody>
      </p:sp>
      <p:sp>
        <p:nvSpPr>
          <p:cNvPr id="11" name="TextBox 10">
            <a:extLst>
              <a:ext uri="{FF2B5EF4-FFF2-40B4-BE49-F238E27FC236}">
                <a16:creationId xmlns:a16="http://schemas.microsoft.com/office/drawing/2014/main" id="{A6E7B942-4D65-BE2F-837F-98FA7F6EBC62}"/>
              </a:ext>
            </a:extLst>
          </p:cNvPr>
          <p:cNvSpPr txBox="1"/>
          <p:nvPr/>
        </p:nvSpPr>
        <p:spPr>
          <a:xfrm>
            <a:off x="373265" y="2008498"/>
            <a:ext cx="8092669" cy="2369880"/>
          </a:xfrm>
          <a:prstGeom prst="rect">
            <a:avLst/>
          </a:prstGeom>
          <a:noFill/>
        </p:spPr>
        <p:txBody>
          <a:bodyPr wrap="square" lIns="91440" tIns="45720" rIns="91440" bIns="45720" rtlCol="0" anchor="t">
            <a:spAutoFit/>
          </a:bodyPr>
          <a:lstStyle/>
          <a:p>
            <a:r>
              <a:rPr lang="en-GB" sz="3200" dirty="0">
                <a:ea typeface="+mn-lt"/>
                <a:cs typeface="+mn-lt"/>
              </a:rPr>
              <a:t>A list of clubs will be sent out shortly for the children to sign up to.   There will be a variety of different clubs for children to attend. </a:t>
            </a:r>
            <a:endParaRPr lang="en-US" sz="3200" dirty="0"/>
          </a:p>
          <a:p>
            <a:endParaRPr lang="en-GB" sz="2000" b="1" dirty="0">
              <a:latin typeface="Century Gothic" panose="020B0502020202020204" pitchFamily="34" charset="0"/>
            </a:endParaRPr>
          </a:p>
        </p:txBody>
      </p:sp>
      <p:sp>
        <p:nvSpPr>
          <p:cNvPr id="14" name="AutoShape 2" descr="Building A Better Banana | Science | Smithsonian Magazine">
            <a:extLst>
              <a:ext uri="{FF2B5EF4-FFF2-40B4-BE49-F238E27FC236}">
                <a16:creationId xmlns:a16="http://schemas.microsoft.com/office/drawing/2014/main" id="{67EA5C0E-E039-B84B-0412-FA4CFD44015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4" descr="Building A Better Banana | Science | Smithsonian Magazine">
            <a:extLst>
              <a:ext uri="{FF2B5EF4-FFF2-40B4-BE49-F238E27FC236}">
                <a16:creationId xmlns:a16="http://schemas.microsoft.com/office/drawing/2014/main" id="{A80C1DEF-8723-9E5D-0A18-A72F079B02A4}"/>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descr="A red and yellow sign with a rooster on it&#10;&#10;AI-generated content may be incorrect.">
            <a:extLst>
              <a:ext uri="{FF2B5EF4-FFF2-40B4-BE49-F238E27FC236}">
                <a16:creationId xmlns:a16="http://schemas.microsoft.com/office/drawing/2014/main" id="{C6A0E9E9-53A3-C308-DEEB-87E31ED59D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3243" y="13563"/>
            <a:ext cx="772321" cy="1106645"/>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1D9C6FE9-F8DC-C248-3D30-F7E11E77D158}"/>
              </a:ext>
            </a:extLst>
          </p:cNvPr>
          <p:cNvSpPr txBox="1"/>
          <p:nvPr/>
        </p:nvSpPr>
        <p:spPr>
          <a:xfrm>
            <a:off x="599507" y="5024400"/>
            <a:ext cx="716209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solidFill>
                  <a:srgbClr val="FFFF00"/>
                </a:solidFill>
              </a:rPr>
              <a:t> </a:t>
            </a:r>
            <a:endParaRPr lang="en-GB" dirty="0"/>
          </a:p>
        </p:txBody>
      </p:sp>
    </p:spTree>
    <p:extLst>
      <p:ext uri="{BB962C8B-B14F-4D97-AF65-F5344CB8AC3E}">
        <p14:creationId xmlns:p14="http://schemas.microsoft.com/office/powerpoint/2010/main" val="229902727"/>
      </p:ext>
    </p:extLst>
  </p:cSld>
  <p:clrMapOvr>
    <a:masterClrMapping/>
  </p:clrMapOvr>
  <mc:AlternateContent xmlns:mc="http://schemas.openxmlformats.org/markup-compatibility/2006" xmlns:p14="http://schemas.microsoft.com/office/powerpoint/2010/main">
    <mc:Choice Requires="p14">
      <p:transition spd="slow" p14:dur="2000" advTm="67371"/>
    </mc:Choice>
    <mc:Fallback xmlns="">
      <p:transition spd="slow" advTm="6737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336D6-473B-16B0-4AA9-A1B4BB9BE5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6A87B4-FC2B-37AA-ED72-DE96D5EE348B}"/>
              </a:ext>
            </a:extLst>
          </p:cNvPr>
          <p:cNvSpPr>
            <a:spLocks noGrp="1"/>
          </p:cNvSpPr>
          <p:nvPr>
            <p:ph type="title"/>
          </p:nvPr>
        </p:nvSpPr>
        <p:spPr>
          <a:xfrm>
            <a:off x="162054" y="219476"/>
            <a:ext cx="7442179" cy="1143000"/>
          </a:xfrm>
        </p:spPr>
        <p:txBody>
          <a:bodyPr>
            <a:noAutofit/>
          </a:bodyPr>
          <a:lstStyle/>
          <a:p>
            <a:r>
              <a:rPr lang="en-GB" sz="4400" b="1" dirty="0">
                <a:solidFill>
                  <a:schemeClr val="accent3">
                    <a:lumMod val="60000"/>
                    <a:lumOff val="40000"/>
                  </a:schemeClr>
                </a:solidFill>
                <a:ea typeface="+mj-lt"/>
                <a:cs typeface="Calibri"/>
              </a:rPr>
              <a:t>Events through the year</a:t>
            </a:r>
            <a:endParaRPr lang="en-US" dirty="0">
              <a:solidFill>
                <a:schemeClr val="accent3">
                  <a:lumMod val="60000"/>
                  <a:lumOff val="40000"/>
                </a:schemeClr>
              </a:solidFill>
            </a:endParaRPr>
          </a:p>
        </p:txBody>
      </p:sp>
      <p:sp>
        <p:nvSpPr>
          <p:cNvPr id="11" name="TextBox 10">
            <a:extLst>
              <a:ext uri="{FF2B5EF4-FFF2-40B4-BE49-F238E27FC236}">
                <a16:creationId xmlns:a16="http://schemas.microsoft.com/office/drawing/2014/main" id="{C5B5DAF5-0182-ECF4-7D2C-CE68A5BDDA0E}"/>
              </a:ext>
            </a:extLst>
          </p:cNvPr>
          <p:cNvSpPr txBox="1"/>
          <p:nvPr/>
        </p:nvSpPr>
        <p:spPr>
          <a:xfrm>
            <a:off x="161756" y="5368971"/>
            <a:ext cx="8774879" cy="1323439"/>
          </a:xfrm>
          <a:prstGeom prst="rect">
            <a:avLst/>
          </a:prstGeom>
          <a:noFill/>
        </p:spPr>
        <p:txBody>
          <a:bodyPr wrap="square" lIns="91440" tIns="45720" rIns="91440" bIns="45720" rtlCol="0" anchor="t">
            <a:spAutoFit/>
          </a:bodyPr>
          <a:lstStyle/>
          <a:p>
            <a:r>
              <a:rPr lang="en-GB" sz="1600" dirty="0">
                <a:ea typeface="+mn-lt"/>
                <a:cs typeface="+mn-lt"/>
              </a:rPr>
              <a:t>Wherever possible, we will endeavour to keep the costs down on school trips. This could be by asking children to be dropped off or collected to places. We do rely on the voluntary contribution for events to take place. We have tried to spread events out through the year and we will let parents know in plenty of time when events are taking place.</a:t>
            </a:r>
            <a:endParaRPr lang="en-US" sz="1600" dirty="0"/>
          </a:p>
        </p:txBody>
      </p:sp>
      <p:sp>
        <p:nvSpPr>
          <p:cNvPr id="14" name="AutoShape 2" descr="Building A Better Banana | Science | Smithsonian Magazine">
            <a:extLst>
              <a:ext uri="{FF2B5EF4-FFF2-40B4-BE49-F238E27FC236}">
                <a16:creationId xmlns:a16="http://schemas.microsoft.com/office/drawing/2014/main" id="{D31249D0-A186-1CEF-7172-AD6000DFBE9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4" descr="Building A Better Banana | Science | Smithsonian Magazine">
            <a:extLst>
              <a:ext uri="{FF2B5EF4-FFF2-40B4-BE49-F238E27FC236}">
                <a16:creationId xmlns:a16="http://schemas.microsoft.com/office/drawing/2014/main" id="{598C2328-FA7E-42FD-68EB-FA22984889D7}"/>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descr="A red and yellow sign with a rooster on it&#10;&#10;AI-generated content may be incorrect.">
            <a:extLst>
              <a:ext uri="{FF2B5EF4-FFF2-40B4-BE49-F238E27FC236}">
                <a16:creationId xmlns:a16="http://schemas.microsoft.com/office/drawing/2014/main" id="{8FE97D4B-449A-DA18-1F4A-097BF14511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3243" y="13563"/>
            <a:ext cx="772321" cy="1106645"/>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C5DCC8F5-73D4-5741-4BCA-94D10CEF0053}"/>
              </a:ext>
            </a:extLst>
          </p:cNvPr>
          <p:cNvSpPr txBox="1"/>
          <p:nvPr/>
        </p:nvSpPr>
        <p:spPr>
          <a:xfrm>
            <a:off x="456786" y="1248365"/>
            <a:ext cx="342961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t>Whole School Events</a:t>
            </a:r>
          </a:p>
        </p:txBody>
      </p:sp>
      <p:sp>
        <p:nvSpPr>
          <p:cNvPr id="4" name="TextBox 3">
            <a:extLst>
              <a:ext uri="{FF2B5EF4-FFF2-40B4-BE49-F238E27FC236}">
                <a16:creationId xmlns:a16="http://schemas.microsoft.com/office/drawing/2014/main" id="{420CA500-4FFA-55FC-BFF6-0CF85140706B}"/>
              </a:ext>
            </a:extLst>
          </p:cNvPr>
          <p:cNvSpPr txBox="1"/>
          <p:nvPr/>
        </p:nvSpPr>
        <p:spPr>
          <a:xfrm>
            <a:off x="4896201" y="1246777"/>
            <a:ext cx="361347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t>Year group events</a:t>
            </a:r>
            <a:endParaRPr lang="en-GB" dirty="0"/>
          </a:p>
        </p:txBody>
      </p:sp>
      <p:cxnSp>
        <p:nvCxnSpPr>
          <p:cNvPr id="5" name="Straight Arrow Connector 4">
            <a:extLst>
              <a:ext uri="{FF2B5EF4-FFF2-40B4-BE49-F238E27FC236}">
                <a16:creationId xmlns:a16="http://schemas.microsoft.com/office/drawing/2014/main" id="{7E9D16D3-D89B-2CD9-EB74-F17D115DCB1D}"/>
              </a:ext>
            </a:extLst>
          </p:cNvPr>
          <p:cNvCxnSpPr/>
          <p:nvPr/>
        </p:nvCxnSpPr>
        <p:spPr>
          <a:xfrm>
            <a:off x="245147" y="1765061"/>
            <a:ext cx="8665961" cy="24514"/>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B55795EB-04D4-5AAF-15F6-8380AC292991}"/>
              </a:ext>
            </a:extLst>
          </p:cNvPr>
          <p:cNvCxnSpPr>
            <a:cxnSpLocks/>
          </p:cNvCxnSpPr>
          <p:nvPr/>
        </p:nvCxnSpPr>
        <p:spPr>
          <a:xfrm flipH="1">
            <a:off x="4222663" y="1219607"/>
            <a:ext cx="36772" cy="4057189"/>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2F25CB0-FC9B-5753-06C8-99C6F688C1AC}"/>
              </a:ext>
            </a:extLst>
          </p:cNvPr>
          <p:cNvSpPr txBox="1"/>
          <p:nvPr/>
        </p:nvSpPr>
        <p:spPr>
          <a:xfrm>
            <a:off x="375076" y="1950147"/>
            <a:ext cx="358895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Non-uniform days </a:t>
            </a:r>
          </a:p>
          <a:p>
            <a:r>
              <a:rPr lang="en-US" dirty="0"/>
              <a:t>Anti bullying week </a:t>
            </a:r>
          </a:p>
          <a:p>
            <a:r>
              <a:rPr lang="en-US" dirty="0"/>
              <a:t>Rydon Christmas Day</a:t>
            </a:r>
          </a:p>
          <a:p>
            <a:r>
              <a:rPr lang="en-US" dirty="0"/>
              <a:t>Numbers day</a:t>
            </a:r>
          </a:p>
          <a:p>
            <a:r>
              <a:rPr lang="en-US" dirty="0"/>
              <a:t>Safer internet day</a:t>
            </a:r>
          </a:p>
          <a:p>
            <a:r>
              <a:rPr lang="en-US" dirty="0"/>
              <a:t>World Book Day </a:t>
            </a:r>
          </a:p>
          <a:p>
            <a:r>
              <a:rPr lang="en-US" dirty="0"/>
              <a:t>Sports Day </a:t>
            </a:r>
          </a:p>
          <a:p>
            <a:r>
              <a:rPr lang="en-US" dirty="0"/>
              <a:t>Summer Fayre</a:t>
            </a:r>
          </a:p>
        </p:txBody>
      </p:sp>
      <p:sp>
        <p:nvSpPr>
          <p:cNvPr id="9" name="TextBox 8">
            <a:extLst>
              <a:ext uri="{FF2B5EF4-FFF2-40B4-BE49-F238E27FC236}">
                <a16:creationId xmlns:a16="http://schemas.microsoft.com/office/drawing/2014/main" id="{B472E4FD-E7E9-9F5F-D6CC-8B6628CDDCE7}"/>
              </a:ext>
            </a:extLst>
          </p:cNvPr>
          <p:cNvSpPr txBox="1"/>
          <p:nvPr/>
        </p:nvSpPr>
        <p:spPr>
          <a:xfrm>
            <a:off x="4548711" y="1950148"/>
            <a:ext cx="4286452"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FF00"/>
                </a:solidFill>
              </a:rPr>
              <a:t>Insight mornings </a:t>
            </a:r>
          </a:p>
          <a:p>
            <a:r>
              <a:rPr lang="en-US" dirty="0">
                <a:solidFill>
                  <a:srgbClr val="FFFF00"/>
                </a:solidFill>
              </a:rPr>
              <a:t>Christmas performance</a:t>
            </a:r>
          </a:p>
          <a:p>
            <a:r>
              <a:rPr lang="en-US" dirty="0">
                <a:solidFill>
                  <a:srgbClr val="FFFF00"/>
                </a:solidFill>
              </a:rPr>
              <a:t>Reading with parents </a:t>
            </a:r>
          </a:p>
          <a:p>
            <a:r>
              <a:rPr lang="en-US" dirty="0" err="1">
                <a:solidFill>
                  <a:srgbClr val="FFFF00"/>
                </a:solidFill>
              </a:rPr>
              <a:t>Maths</a:t>
            </a:r>
            <a:r>
              <a:rPr lang="en-US" dirty="0">
                <a:solidFill>
                  <a:srgbClr val="FFFF00"/>
                </a:solidFill>
              </a:rPr>
              <a:t> with parents  </a:t>
            </a:r>
          </a:p>
          <a:p>
            <a:r>
              <a:rPr lang="en-US" dirty="0">
                <a:solidFill>
                  <a:srgbClr val="FFFF00"/>
                </a:solidFill>
              </a:rPr>
              <a:t>Class assemblies </a:t>
            </a:r>
          </a:p>
          <a:p>
            <a:r>
              <a:rPr lang="en-US" dirty="0">
                <a:solidFill>
                  <a:srgbClr val="FFFF00"/>
                </a:solidFill>
              </a:rPr>
              <a:t>Bedtime hour </a:t>
            </a:r>
          </a:p>
          <a:p>
            <a:endParaRPr lang="en-US" dirty="0">
              <a:solidFill>
                <a:srgbClr val="FFFF00"/>
              </a:solidFill>
            </a:endParaRPr>
          </a:p>
          <a:p>
            <a:r>
              <a:rPr lang="en-US" dirty="0">
                <a:solidFill>
                  <a:srgbClr val="FFFF00"/>
                </a:solidFill>
              </a:rPr>
              <a:t>Visits to the church </a:t>
            </a:r>
          </a:p>
          <a:p>
            <a:endParaRPr lang="en-US" dirty="0">
              <a:solidFill>
                <a:srgbClr val="FFFF00"/>
              </a:solidFill>
            </a:endParaRPr>
          </a:p>
          <a:p>
            <a:r>
              <a:rPr lang="en-US" dirty="0">
                <a:solidFill>
                  <a:srgbClr val="FFFF00"/>
                </a:solidFill>
              </a:rPr>
              <a:t>Y1 and 2   11 by 11</a:t>
            </a:r>
          </a:p>
        </p:txBody>
      </p:sp>
    </p:spTree>
    <p:extLst>
      <p:ext uri="{BB962C8B-B14F-4D97-AF65-F5344CB8AC3E}">
        <p14:creationId xmlns:p14="http://schemas.microsoft.com/office/powerpoint/2010/main" val="870633067"/>
      </p:ext>
    </p:extLst>
  </p:cSld>
  <p:clrMapOvr>
    <a:masterClrMapping/>
  </p:clrMapOvr>
  <mc:AlternateContent xmlns:mc="http://schemas.openxmlformats.org/markup-compatibility/2006" xmlns:p14="http://schemas.microsoft.com/office/powerpoint/2010/main">
    <mc:Choice Requires="p14">
      <p:transition spd="slow" p14:dur="2000" advTm="67371"/>
    </mc:Choice>
    <mc:Fallback xmlns="">
      <p:transition spd="slow" advTm="6737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754" y="81854"/>
            <a:ext cx="7704152" cy="1400530"/>
          </a:xfrm>
        </p:spPr>
        <p:txBody>
          <a:bodyPr/>
          <a:lstStyle/>
          <a:p>
            <a:r>
              <a:rPr lang="en-GB" sz="5400" b="1" dirty="0">
                <a:solidFill>
                  <a:schemeClr val="accent3">
                    <a:lumMod val="60000"/>
                    <a:lumOff val="40000"/>
                  </a:schemeClr>
                </a:solidFill>
                <a:latin typeface="Century Gothic"/>
                <a:cs typeface="Calibri"/>
              </a:rPr>
              <a:t>School uniform</a:t>
            </a:r>
            <a:endParaRPr lang="en-GB" sz="5400" dirty="0">
              <a:solidFill>
                <a:schemeClr val="accent3">
                  <a:lumMod val="60000"/>
                  <a:lumOff val="40000"/>
                </a:schemeClr>
              </a:solidFill>
              <a:latin typeface="Century Gothic"/>
              <a:cs typeface="Calibri"/>
            </a:endParaRPr>
          </a:p>
        </p:txBody>
      </p:sp>
      <p:pic>
        <p:nvPicPr>
          <p:cNvPr id="10" name="Picture 9">
            <a:extLst>
              <a:ext uri="{FF2B5EF4-FFF2-40B4-BE49-F238E27FC236}">
                <a16:creationId xmlns:a16="http://schemas.microsoft.com/office/drawing/2014/main" id="{6656837E-D566-4CBF-94CF-D42ADE400F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554" t="23728" r="11152" b="22025"/>
          <a:stretch/>
        </p:blipFill>
        <p:spPr>
          <a:xfrm rot="5400000">
            <a:off x="-36758" y="1789854"/>
            <a:ext cx="2677165" cy="1780669"/>
          </a:xfrm>
          <a:prstGeom prst="rect">
            <a:avLst/>
          </a:prstGeom>
        </p:spPr>
      </p:pic>
      <p:pic>
        <p:nvPicPr>
          <p:cNvPr id="13" name="Picture 12">
            <a:extLst>
              <a:ext uri="{FF2B5EF4-FFF2-40B4-BE49-F238E27FC236}">
                <a16:creationId xmlns:a16="http://schemas.microsoft.com/office/drawing/2014/main" id="{14F9E448-C78A-4E07-9BD8-E4F0ED9D5E39}"/>
              </a:ext>
            </a:extLst>
          </p:cNvPr>
          <p:cNvPicPr/>
          <p:nvPr/>
        </p:nvPicPr>
        <p:blipFill rotWithShape="1">
          <a:blip r:embed="rId4" cstate="print">
            <a:extLst>
              <a:ext uri="{28A0092B-C50C-407E-A947-70E740481C1C}">
                <a14:useLocalDpi xmlns:a14="http://schemas.microsoft.com/office/drawing/2010/main" val="0"/>
              </a:ext>
            </a:extLst>
          </a:blip>
          <a:srcRect l="30744" t="12680" r="27210"/>
          <a:stretch/>
        </p:blipFill>
        <p:spPr bwMode="auto">
          <a:xfrm>
            <a:off x="2286509" y="1335579"/>
            <a:ext cx="1836147" cy="2617485"/>
          </a:xfrm>
          <a:prstGeom prst="rect">
            <a:avLst/>
          </a:prstGeom>
          <a:noFill/>
          <a:ln>
            <a:noFill/>
          </a:ln>
          <a:extLst>
            <a:ext uri="{53640926-AAD7-44D8-BBD7-CCE9431645EC}">
              <a14:shadowObscured xmlns:a14="http://schemas.microsoft.com/office/drawing/2010/main"/>
            </a:ext>
          </a:extLst>
        </p:spPr>
      </p:pic>
      <p:pic>
        <p:nvPicPr>
          <p:cNvPr id="4" name="Picture 3" descr="A red and yellow sign with a rooster on it&#10;&#10;AI-generated content may be incorrect.">
            <a:extLst>
              <a:ext uri="{FF2B5EF4-FFF2-40B4-BE49-F238E27FC236}">
                <a16:creationId xmlns:a16="http://schemas.microsoft.com/office/drawing/2014/main" id="{4922DA2A-E4B1-F765-EAF8-9316767C22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3243" y="13563"/>
            <a:ext cx="772321" cy="1106645"/>
          </a:xfrm>
          <a:prstGeom prst="rect">
            <a:avLst/>
          </a:prstGeom>
          <a:ln>
            <a:noFill/>
          </a:ln>
          <a:effectLst>
            <a:outerShdw blurRad="292100" dist="139700" dir="2700000" algn="tl" rotWithShape="0">
              <a:srgbClr val="333333">
                <a:alpha val="65000"/>
              </a:srgbClr>
            </a:outerShdw>
          </a:effectLst>
        </p:spPr>
      </p:pic>
      <p:pic>
        <p:nvPicPr>
          <p:cNvPr id="5" name="Picture 4" descr="A child smiling at the camera&#10;&#10;AI-generated content may be incorrect.">
            <a:extLst>
              <a:ext uri="{FF2B5EF4-FFF2-40B4-BE49-F238E27FC236}">
                <a16:creationId xmlns:a16="http://schemas.microsoft.com/office/drawing/2014/main" id="{B93E1DA4-DC52-E590-76B1-43F9F0DDF8ED}"/>
              </a:ext>
            </a:extLst>
          </p:cNvPr>
          <p:cNvPicPr>
            <a:picLocks noChangeAspect="1"/>
          </p:cNvPicPr>
          <p:nvPr/>
        </p:nvPicPr>
        <p:blipFill>
          <a:blip r:embed="rId6"/>
          <a:stretch>
            <a:fillRect/>
          </a:stretch>
        </p:blipFill>
        <p:spPr>
          <a:xfrm>
            <a:off x="411981" y="4227425"/>
            <a:ext cx="1793004" cy="2435680"/>
          </a:xfrm>
          <a:prstGeom prst="rect">
            <a:avLst/>
          </a:prstGeom>
        </p:spPr>
      </p:pic>
      <p:pic>
        <p:nvPicPr>
          <p:cNvPr id="6" name="Picture 5">
            <a:extLst>
              <a:ext uri="{FF2B5EF4-FFF2-40B4-BE49-F238E27FC236}">
                <a16:creationId xmlns:a16="http://schemas.microsoft.com/office/drawing/2014/main" id="{8C349574-79E2-4C62-B18A-AC302C89130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51" t="7201" r="7658" b="14379"/>
          <a:stretch/>
        </p:blipFill>
        <p:spPr>
          <a:xfrm rot="5400000">
            <a:off x="3830360" y="1759738"/>
            <a:ext cx="2646971" cy="1790332"/>
          </a:xfrm>
          <a:prstGeom prst="rect">
            <a:avLst/>
          </a:prstGeom>
        </p:spPr>
      </p:pic>
      <p:pic>
        <p:nvPicPr>
          <p:cNvPr id="7" name="Picture 6" descr="A child in a school uniform standing in front of a hedge&#10;&#10;AI-generated content may be incorrect.">
            <a:extLst>
              <a:ext uri="{FF2B5EF4-FFF2-40B4-BE49-F238E27FC236}">
                <a16:creationId xmlns:a16="http://schemas.microsoft.com/office/drawing/2014/main" id="{6C83BBE9-9C8C-1116-289A-EB6A4F1919FC}"/>
              </a:ext>
            </a:extLst>
          </p:cNvPr>
          <p:cNvPicPr>
            <a:picLocks noChangeAspect="1"/>
          </p:cNvPicPr>
          <p:nvPr/>
        </p:nvPicPr>
        <p:blipFill>
          <a:blip r:embed="rId8"/>
          <a:srcRect l="33212" t="14182" r="27513"/>
          <a:stretch>
            <a:fillRect/>
          </a:stretch>
        </p:blipFill>
        <p:spPr>
          <a:xfrm>
            <a:off x="6323940" y="1334861"/>
            <a:ext cx="1787282" cy="2686052"/>
          </a:xfrm>
          <a:prstGeom prst="rect">
            <a:avLst/>
          </a:prstGeom>
        </p:spPr>
      </p:pic>
      <p:sp>
        <p:nvSpPr>
          <p:cNvPr id="8" name="TextBox 7">
            <a:extLst>
              <a:ext uri="{FF2B5EF4-FFF2-40B4-BE49-F238E27FC236}">
                <a16:creationId xmlns:a16="http://schemas.microsoft.com/office/drawing/2014/main" id="{8151C970-D78A-30C4-64DC-C1EF77D7F902}"/>
              </a:ext>
            </a:extLst>
          </p:cNvPr>
          <p:cNvSpPr txBox="1"/>
          <p:nvPr/>
        </p:nvSpPr>
        <p:spPr>
          <a:xfrm>
            <a:off x="2694213" y="4261756"/>
            <a:ext cx="540475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dirty="0">
                <a:ea typeface="+mn-lt"/>
                <a:cs typeface="+mn-lt"/>
              </a:rPr>
              <a:t>School uniform to be worn each day.  Children expected to wear shirt and tie unless due to sensory needs and spoken to SENCo.</a:t>
            </a:r>
          </a:p>
          <a:p>
            <a:pPr marL="285750" indent="-285750">
              <a:buFont typeface="Arial"/>
              <a:buChar char="•"/>
            </a:pPr>
            <a:r>
              <a:rPr lang="en-GB" dirty="0"/>
              <a:t>Sports top with black shorts/tracksuit bottoms expected to be worn on PE days (year 6 can wear hoodies on PE days).  No branded tops to be worn.</a:t>
            </a:r>
          </a:p>
        </p:txBody>
      </p:sp>
    </p:spTree>
    <p:extLst>
      <p:ext uri="{BB962C8B-B14F-4D97-AF65-F5344CB8AC3E}">
        <p14:creationId xmlns:p14="http://schemas.microsoft.com/office/powerpoint/2010/main" val="4066108206"/>
      </p:ext>
    </p:extLst>
  </p:cSld>
  <p:clrMapOvr>
    <a:masterClrMapping/>
  </p:clrMapOvr>
  <mc:AlternateContent xmlns:mc="http://schemas.openxmlformats.org/markup-compatibility/2006" xmlns:p14="http://schemas.microsoft.com/office/powerpoint/2010/main">
    <mc:Choice Requires="p14">
      <p:transition spd="slow" p14:dur="2000" advTm="34528"/>
    </mc:Choice>
    <mc:Fallback xmlns="">
      <p:transition spd="slow" advTm="3452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405DB6-D3B3-41DB-B75D-08A3B4900194}"/>
              </a:ext>
            </a:extLst>
          </p:cNvPr>
          <p:cNvSpPr txBox="1"/>
          <p:nvPr/>
        </p:nvSpPr>
        <p:spPr>
          <a:xfrm>
            <a:off x="107504" y="2001672"/>
            <a:ext cx="9023285" cy="495572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120000"/>
              </a:lnSpc>
              <a:spcBef>
                <a:spcPct val="0"/>
              </a:spcBef>
            </a:pPr>
            <a:r>
              <a:rPr lang="en-US" sz="2600" dirty="0">
                <a:latin typeface="Century Gothic"/>
                <a:cs typeface="Calibri"/>
              </a:rPr>
              <a:t>Aims o</a:t>
            </a:r>
            <a:r>
              <a:rPr lang="en-US" sz="2400" dirty="0">
                <a:latin typeface="Century Gothic"/>
                <a:cs typeface="Calibri"/>
              </a:rPr>
              <a:t>f the meeting:</a:t>
            </a:r>
            <a:endParaRPr lang="en-US" sz="2400" dirty="0">
              <a:latin typeface="Century Gothic" panose="020B0502020202020204" pitchFamily="34" charset="0"/>
              <a:cs typeface="Calibri"/>
            </a:endParaRPr>
          </a:p>
          <a:p>
            <a:pPr>
              <a:buFont typeface="Arial"/>
              <a:buChar char="•"/>
            </a:pPr>
            <a:r>
              <a:rPr lang="en-US" sz="2400" dirty="0">
                <a:ea typeface="+mn-lt"/>
                <a:cs typeface="+mn-lt"/>
              </a:rPr>
              <a:t>To meet your child’s class teacher and phase leader</a:t>
            </a:r>
            <a:endParaRPr lang="en-US"/>
          </a:p>
          <a:p>
            <a:pPr>
              <a:buFont typeface="Arial"/>
              <a:buChar char="•"/>
            </a:pPr>
            <a:endParaRPr lang="en-US"/>
          </a:p>
          <a:p>
            <a:pPr>
              <a:buFont typeface="Arial"/>
              <a:buChar char="•"/>
            </a:pPr>
            <a:r>
              <a:rPr lang="en-US" sz="2400" dirty="0">
                <a:ea typeface="+mn-lt"/>
                <a:cs typeface="+mn-lt"/>
              </a:rPr>
              <a:t>To have an understanding of routines and arrangements for the upcoming year.</a:t>
            </a:r>
            <a:endParaRPr lang="en-US"/>
          </a:p>
          <a:p>
            <a:pPr>
              <a:buFont typeface="Arial"/>
              <a:buChar char="•"/>
            </a:pPr>
            <a:endParaRPr lang="en-US"/>
          </a:p>
          <a:p>
            <a:pPr>
              <a:buFont typeface="Arial"/>
              <a:buChar char="•"/>
            </a:pPr>
            <a:r>
              <a:rPr lang="en-US" sz="2400" dirty="0">
                <a:ea typeface="+mn-lt"/>
                <a:cs typeface="+mn-lt"/>
              </a:rPr>
              <a:t>To outline the expectations of your child.</a:t>
            </a:r>
            <a:endParaRPr lang="en-US" dirty="0"/>
          </a:p>
          <a:p>
            <a:pPr>
              <a:buFont typeface="Arial"/>
              <a:buChar char="•"/>
            </a:pPr>
            <a:endParaRPr lang="en-US"/>
          </a:p>
          <a:p>
            <a:pPr>
              <a:buFont typeface="Arial"/>
              <a:buChar char="•"/>
            </a:pPr>
            <a:r>
              <a:rPr lang="en-US" sz="2400" dirty="0">
                <a:ea typeface="+mn-lt"/>
                <a:cs typeface="+mn-lt"/>
              </a:rPr>
              <a:t>To explain the curriculum at Rydon.</a:t>
            </a:r>
            <a:endParaRPr lang="en-US" dirty="0"/>
          </a:p>
          <a:p>
            <a:pPr>
              <a:buFont typeface="Arial"/>
              <a:buChar char="•"/>
            </a:pPr>
            <a:endParaRPr lang="en-US"/>
          </a:p>
          <a:p>
            <a:pPr>
              <a:buFont typeface="Arial"/>
              <a:buChar char="•"/>
            </a:pPr>
            <a:r>
              <a:rPr lang="en-US" sz="2400" dirty="0">
                <a:ea typeface="+mn-lt"/>
                <a:cs typeface="+mn-lt"/>
              </a:rPr>
              <a:t>To answer any questions you might have.</a:t>
            </a:r>
            <a:endParaRPr lang="en-US" dirty="0"/>
          </a:p>
        </p:txBody>
      </p:sp>
      <p:sp>
        <p:nvSpPr>
          <p:cNvPr id="6" name="TextBox 5">
            <a:extLst>
              <a:ext uri="{FF2B5EF4-FFF2-40B4-BE49-F238E27FC236}">
                <a16:creationId xmlns:a16="http://schemas.microsoft.com/office/drawing/2014/main" id="{FE2EA5DA-76F4-4AF0-962C-612548355DC4}"/>
              </a:ext>
            </a:extLst>
          </p:cNvPr>
          <p:cNvSpPr txBox="1"/>
          <p:nvPr/>
        </p:nvSpPr>
        <p:spPr>
          <a:xfrm>
            <a:off x="0" y="154105"/>
            <a:ext cx="559435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chemeClr val="accent3">
                    <a:lumMod val="60000"/>
                    <a:lumOff val="40000"/>
                  </a:schemeClr>
                </a:solidFill>
                <a:latin typeface="Century Gothic"/>
              </a:rPr>
              <a:t>Purpose of the meeting</a:t>
            </a:r>
            <a:endParaRPr lang="en-US" sz="3200" dirty="0">
              <a:latin typeface="Century Gothic" panose="020B0502020202020204" pitchFamily="34" charset="0"/>
              <a:cs typeface="Calibri"/>
            </a:endParaRPr>
          </a:p>
        </p:txBody>
      </p:sp>
      <p:pic>
        <p:nvPicPr>
          <p:cNvPr id="7" name="Picture 6" descr="A red and yellow sign with a rooster on it&#10;&#10;AI-generated content may be incorrect.">
            <a:extLst>
              <a:ext uri="{FF2B5EF4-FFF2-40B4-BE49-F238E27FC236}">
                <a16:creationId xmlns:a16="http://schemas.microsoft.com/office/drawing/2014/main" id="{7B2090B7-B7F0-2B0A-C7FF-1FDC5E34B6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3243" y="13563"/>
            <a:ext cx="772321" cy="11066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1234291"/>
      </p:ext>
    </p:extLst>
  </p:cSld>
  <p:clrMapOvr>
    <a:masterClrMapping/>
  </p:clrMapOvr>
  <mc:AlternateContent xmlns:mc="http://schemas.openxmlformats.org/markup-compatibility/2006" xmlns:p14="http://schemas.microsoft.com/office/powerpoint/2010/main">
    <mc:Choice Requires="p14">
      <p:transition spd="slow" p14:dur="2000" advTm="13323"/>
    </mc:Choice>
    <mc:Fallback xmlns="">
      <p:transition spd="slow" advTm="1332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8316" y="-94731"/>
            <a:ext cx="7055380" cy="1400530"/>
          </a:xfrm>
        </p:spPr>
        <p:txBody>
          <a:bodyPr/>
          <a:lstStyle/>
          <a:p>
            <a:pPr algn="ctr"/>
            <a:r>
              <a:rPr lang="en-GB" sz="4500" b="1" dirty="0">
                <a:solidFill>
                  <a:schemeClr val="accent3">
                    <a:lumMod val="60000"/>
                    <a:lumOff val="40000"/>
                  </a:schemeClr>
                </a:solidFill>
                <a:latin typeface="Century Gothic"/>
                <a:cs typeface="Calibri"/>
              </a:rPr>
              <a:t>Forest School</a:t>
            </a:r>
            <a:endParaRPr lang="en-US" dirty="0"/>
          </a:p>
        </p:txBody>
      </p:sp>
      <p:sp>
        <p:nvSpPr>
          <p:cNvPr id="4" name="TextBox 3"/>
          <p:cNvSpPr txBox="1"/>
          <p:nvPr/>
        </p:nvSpPr>
        <p:spPr>
          <a:xfrm>
            <a:off x="5799272" y="4251914"/>
            <a:ext cx="3277871" cy="2308324"/>
          </a:xfrm>
          <a:prstGeom prst="rect">
            <a:avLst/>
          </a:prstGeom>
          <a:noFill/>
        </p:spPr>
        <p:txBody>
          <a:bodyPr wrap="square" rtlCol="0">
            <a:spAutoFit/>
          </a:bodyPr>
          <a:lstStyle/>
          <a:p>
            <a:pPr algn="ctr"/>
            <a:r>
              <a:rPr lang="en-GB" sz="2000" b="1" i="1">
                <a:latin typeface="Century Gothic" panose="020B0502020202020204" pitchFamily="34" charset="0"/>
                <a:cs typeface="Calibri" panose="020F0502020204030204" pitchFamily="34" charset="0"/>
              </a:rPr>
              <a:t>Your child will need wellies, a waterproof coat and trousers. </a:t>
            </a:r>
          </a:p>
          <a:p>
            <a:pPr algn="ctr"/>
            <a:endParaRPr lang="en-GB" sz="2000" b="1" i="1">
              <a:latin typeface="Century Gothic" panose="020B0502020202020204" pitchFamily="34" charset="0"/>
              <a:cs typeface="Calibri" panose="020F0502020204030204" pitchFamily="34" charset="0"/>
            </a:endParaRPr>
          </a:p>
          <a:p>
            <a:pPr algn="ctr"/>
            <a:r>
              <a:rPr lang="en-GB" sz="2000" b="1" i="1">
                <a:latin typeface="Century Gothic" panose="020B0502020202020204" pitchFamily="34" charset="0"/>
                <a:cs typeface="Calibri" panose="020F0502020204030204" pitchFamily="34" charset="0"/>
              </a:rPr>
              <a:t>Old clothes must be worn to school…They will be getting muddy</a:t>
            </a:r>
            <a:r>
              <a:rPr lang="en-GB" sz="2400" b="1" i="1">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1E14EEC4-29C6-48DF-A7EC-99AE1F3B0EEC}"/>
              </a:ext>
            </a:extLst>
          </p:cNvPr>
          <p:cNvPicPr>
            <a:picLocks noChangeAspect="1"/>
          </p:cNvPicPr>
          <p:nvPr/>
        </p:nvPicPr>
        <p:blipFill>
          <a:blip r:embed="rId3"/>
          <a:stretch>
            <a:fillRect/>
          </a:stretch>
        </p:blipFill>
        <p:spPr>
          <a:xfrm>
            <a:off x="2782138" y="4080170"/>
            <a:ext cx="3077765" cy="2308324"/>
          </a:xfrm>
          <a:prstGeom prst="rect">
            <a:avLst/>
          </a:prstGeom>
          <a:ln w="12700">
            <a:solidFill>
              <a:schemeClr val="tx1"/>
            </a:solidFill>
          </a:ln>
        </p:spPr>
      </p:pic>
      <p:pic>
        <p:nvPicPr>
          <p:cNvPr id="8" name="Picture 7">
            <a:extLst>
              <a:ext uri="{FF2B5EF4-FFF2-40B4-BE49-F238E27FC236}">
                <a16:creationId xmlns:a16="http://schemas.microsoft.com/office/drawing/2014/main" id="{751501C0-0103-4A2B-9A9C-34A1E990D440}"/>
              </a:ext>
            </a:extLst>
          </p:cNvPr>
          <p:cNvPicPr>
            <a:picLocks noChangeAspect="1"/>
          </p:cNvPicPr>
          <p:nvPr/>
        </p:nvPicPr>
        <p:blipFill>
          <a:blip r:embed="rId4"/>
          <a:stretch>
            <a:fillRect/>
          </a:stretch>
        </p:blipFill>
        <p:spPr>
          <a:xfrm>
            <a:off x="210472" y="132804"/>
            <a:ext cx="2393057" cy="3190743"/>
          </a:xfrm>
          <a:prstGeom prst="rect">
            <a:avLst/>
          </a:prstGeom>
          <a:ln w="12700">
            <a:solidFill>
              <a:schemeClr val="tx1"/>
            </a:solidFill>
          </a:ln>
        </p:spPr>
      </p:pic>
      <p:pic>
        <p:nvPicPr>
          <p:cNvPr id="9" name="Picture 8">
            <a:extLst>
              <a:ext uri="{FF2B5EF4-FFF2-40B4-BE49-F238E27FC236}">
                <a16:creationId xmlns:a16="http://schemas.microsoft.com/office/drawing/2014/main" id="{E11997F0-2EFC-4CB8-8954-1D3156E0C2C0}"/>
              </a:ext>
            </a:extLst>
          </p:cNvPr>
          <p:cNvPicPr>
            <a:picLocks noChangeAspect="1"/>
          </p:cNvPicPr>
          <p:nvPr/>
        </p:nvPicPr>
        <p:blipFill>
          <a:blip r:embed="rId5"/>
          <a:stretch>
            <a:fillRect/>
          </a:stretch>
        </p:blipFill>
        <p:spPr>
          <a:xfrm>
            <a:off x="197775" y="3517077"/>
            <a:ext cx="2404922" cy="3208119"/>
          </a:xfrm>
          <a:prstGeom prst="rect">
            <a:avLst/>
          </a:prstGeom>
          <a:ln w="12700">
            <a:solidFill>
              <a:schemeClr val="tx1"/>
            </a:solidFill>
          </a:ln>
        </p:spPr>
      </p:pic>
      <p:pic>
        <p:nvPicPr>
          <p:cNvPr id="11" name="Picture 10">
            <a:extLst>
              <a:ext uri="{FF2B5EF4-FFF2-40B4-BE49-F238E27FC236}">
                <a16:creationId xmlns:a16="http://schemas.microsoft.com/office/drawing/2014/main" id="{59B534D7-6B6D-4185-BD2C-08C68820633F}"/>
              </a:ext>
            </a:extLst>
          </p:cNvPr>
          <p:cNvPicPr>
            <a:picLocks noChangeAspect="1"/>
          </p:cNvPicPr>
          <p:nvPr/>
        </p:nvPicPr>
        <p:blipFill>
          <a:blip r:embed="rId6"/>
          <a:stretch>
            <a:fillRect/>
          </a:stretch>
        </p:blipFill>
        <p:spPr>
          <a:xfrm>
            <a:off x="6677424" y="1188915"/>
            <a:ext cx="2256104" cy="3008139"/>
          </a:xfrm>
          <a:prstGeom prst="rect">
            <a:avLst/>
          </a:prstGeom>
          <a:ln w="12700">
            <a:solidFill>
              <a:schemeClr val="tx1"/>
            </a:solidFill>
          </a:ln>
        </p:spPr>
      </p:pic>
      <p:pic>
        <p:nvPicPr>
          <p:cNvPr id="13" name="Picture 12">
            <a:extLst>
              <a:ext uri="{FF2B5EF4-FFF2-40B4-BE49-F238E27FC236}">
                <a16:creationId xmlns:a16="http://schemas.microsoft.com/office/drawing/2014/main" id="{5E862B84-07D9-49C8-860D-3984151D6768}"/>
              </a:ext>
            </a:extLst>
          </p:cNvPr>
          <p:cNvPicPr>
            <a:picLocks noChangeAspect="1"/>
          </p:cNvPicPr>
          <p:nvPr/>
        </p:nvPicPr>
        <p:blipFill>
          <a:blip r:embed="rId7"/>
          <a:stretch>
            <a:fillRect/>
          </a:stretch>
        </p:blipFill>
        <p:spPr>
          <a:xfrm>
            <a:off x="2782137" y="1340140"/>
            <a:ext cx="3530213" cy="2647660"/>
          </a:xfrm>
          <a:prstGeom prst="rect">
            <a:avLst/>
          </a:prstGeom>
          <a:ln w="12700">
            <a:solidFill>
              <a:schemeClr val="tx1"/>
            </a:solidFill>
          </a:ln>
        </p:spPr>
      </p:pic>
      <p:pic>
        <p:nvPicPr>
          <p:cNvPr id="5" name="Picture 4" descr="A red and yellow sign with a rooster on it&#10;&#10;AI-generated content may be incorrect.">
            <a:extLst>
              <a:ext uri="{FF2B5EF4-FFF2-40B4-BE49-F238E27FC236}">
                <a16:creationId xmlns:a16="http://schemas.microsoft.com/office/drawing/2014/main" id="{A1EF9596-932A-9FFD-32BC-3CB2BD907C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33243" y="13563"/>
            <a:ext cx="772321" cy="11066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6829028"/>
      </p:ext>
    </p:extLst>
  </p:cSld>
  <p:clrMapOvr>
    <a:masterClrMapping/>
  </p:clrMapOvr>
  <mc:AlternateContent xmlns:mc="http://schemas.openxmlformats.org/markup-compatibility/2006" xmlns:p14="http://schemas.microsoft.com/office/powerpoint/2010/main">
    <mc:Choice Requires="p14">
      <p:transition spd="slow" p14:dur="2000" advTm="63094"/>
    </mc:Choice>
    <mc:Fallback xmlns="">
      <p:transition spd="slow" advTm="63094"/>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03067" y="265997"/>
            <a:ext cx="7430424" cy="1800199"/>
          </a:xfrm>
        </p:spPr>
        <p:txBody>
          <a:bodyPr>
            <a:normAutofit fontScale="90000"/>
          </a:bodyPr>
          <a:lstStyle/>
          <a:p>
            <a:pPr algn="ctr"/>
            <a:r>
              <a:rPr lang="en-GB"/>
              <a:t>           </a:t>
            </a:r>
            <a:br>
              <a:rPr lang="en-GB"/>
            </a:br>
            <a:r>
              <a:rPr lang="en-GB" sz="4900">
                <a:latin typeface="+mn-lt"/>
              </a:rPr>
              <a:t>          </a:t>
            </a:r>
            <a:r>
              <a:rPr lang="en-GB" sz="6000" b="1">
                <a:solidFill>
                  <a:schemeClr val="accent3">
                    <a:lumMod val="60000"/>
                    <a:lumOff val="40000"/>
                  </a:schemeClr>
                </a:solidFill>
                <a:latin typeface="Century Gothic"/>
              </a:rPr>
              <a:t>Rydon Out Of      </a:t>
            </a:r>
            <a:br>
              <a:rPr lang="en-GB" sz="6000" b="1">
                <a:solidFill>
                  <a:schemeClr val="accent3">
                    <a:lumMod val="60000"/>
                    <a:lumOff val="40000"/>
                  </a:schemeClr>
                </a:solidFill>
                <a:latin typeface="Century Gothic"/>
              </a:rPr>
            </a:br>
            <a:r>
              <a:rPr lang="en-GB" sz="6000" b="1">
                <a:solidFill>
                  <a:schemeClr val="accent3">
                    <a:lumMod val="60000"/>
                    <a:lumOff val="40000"/>
                  </a:schemeClr>
                </a:solidFill>
                <a:latin typeface="Century Gothic"/>
              </a:rPr>
              <a:t>   School Club</a:t>
            </a:r>
            <a:endParaRPr lang="en-GB" sz="5400" b="1">
              <a:solidFill>
                <a:schemeClr val="accent3">
                  <a:lumMod val="60000"/>
                  <a:lumOff val="40000"/>
                </a:schemeClr>
              </a:solidFill>
              <a:latin typeface="Century Gothic"/>
            </a:endParaRPr>
          </a:p>
        </p:txBody>
      </p:sp>
      <p:sp>
        <p:nvSpPr>
          <p:cNvPr id="3" name="Subtitle 2"/>
          <p:cNvSpPr>
            <a:spLocks noGrp="1"/>
          </p:cNvSpPr>
          <p:nvPr>
            <p:ph type="subTitle" idx="1"/>
          </p:nvPr>
        </p:nvSpPr>
        <p:spPr>
          <a:xfrm>
            <a:off x="107504" y="2321497"/>
            <a:ext cx="8856984" cy="4419871"/>
          </a:xfrm>
        </p:spPr>
        <p:txBody>
          <a:bodyPr>
            <a:noAutofit/>
          </a:bodyPr>
          <a:lstStyle/>
          <a:p>
            <a:pPr algn="l"/>
            <a:endParaRPr lang="en-GB" sz="2400" b="1" u="sng">
              <a:solidFill>
                <a:schemeClr val="tx1"/>
              </a:solidFill>
              <a:latin typeface="Calibri" panose="020F0502020204030204" pitchFamily="34" charset="0"/>
              <a:cs typeface="Calibri" panose="020F0502020204030204" pitchFamily="34" charset="0"/>
            </a:endParaRPr>
          </a:p>
          <a:p>
            <a:r>
              <a:rPr lang="en-GB" sz="2400" b="1" u="sng">
                <a:solidFill>
                  <a:schemeClr val="tx1"/>
                </a:solidFill>
                <a:latin typeface="Century Gothic"/>
                <a:cs typeface="Calibri"/>
              </a:rPr>
              <a:t>Breakfast Club</a:t>
            </a:r>
            <a:r>
              <a:rPr lang="en-GB" sz="2400" b="1">
                <a:solidFill>
                  <a:schemeClr val="tx1"/>
                </a:solidFill>
                <a:latin typeface="Century Gothic"/>
                <a:cs typeface="Calibri"/>
              </a:rPr>
              <a:t>:         </a:t>
            </a:r>
            <a:r>
              <a:rPr lang="en-GB" sz="2400">
                <a:solidFill>
                  <a:schemeClr val="tx1"/>
                </a:solidFill>
                <a:latin typeface="Century Gothic"/>
                <a:cs typeface="Calibri"/>
              </a:rPr>
              <a:t>7:30am – 8:45am </a:t>
            </a:r>
            <a:endParaRPr lang="en-GB" sz="2400">
              <a:solidFill>
                <a:schemeClr val="tx1"/>
              </a:solidFill>
              <a:latin typeface="Century Gothic" panose="020B0502020202020204" pitchFamily="34" charset="0"/>
              <a:cs typeface="Calibri" panose="020F0502020204030204" pitchFamily="34" charset="0"/>
            </a:endParaRPr>
          </a:p>
          <a:p>
            <a:r>
              <a:rPr lang="en-GB" sz="2400">
                <a:solidFill>
                  <a:schemeClr val="tx1"/>
                </a:solidFill>
                <a:latin typeface="Century Gothic"/>
                <a:cs typeface="Calibri"/>
              </a:rPr>
              <a:t>                                      £4.00</a:t>
            </a:r>
          </a:p>
          <a:p>
            <a:r>
              <a:rPr lang="en-GB" sz="2400">
                <a:solidFill>
                  <a:schemeClr val="tx1"/>
                </a:solidFill>
                <a:latin typeface="Century Gothic"/>
                <a:cs typeface="Calibri"/>
              </a:rPr>
              <a:t>                                      Selection of breakfast.</a:t>
            </a:r>
          </a:p>
          <a:p>
            <a:pPr algn="l"/>
            <a:r>
              <a:rPr lang="en-GB" sz="2400" b="1" u="sng">
                <a:solidFill>
                  <a:schemeClr val="tx1"/>
                </a:solidFill>
                <a:latin typeface="Century Gothic"/>
                <a:cs typeface="Calibri"/>
              </a:rPr>
              <a:t>After School Club</a:t>
            </a:r>
            <a:r>
              <a:rPr lang="en-GB" sz="2400" b="1">
                <a:solidFill>
                  <a:schemeClr val="tx1"/>
                </a:solidFill>
                <a:latin typeface="Century Gothic"/>
                <a:cs typeface="Calibri"/>
              </a:rPr>
              <a:t>: </a:t>
            </a:r>
            <a:r>
              <a:rPr lang="en-GB" sz="2400">
                <a:solidFill>
                  <a:schemeClr val="tx1"/>
                </a:solidFill>
                <a:latin typeface="Century Gothic"/>
                <a:cs typeface="Calibri"/>
              </a:rPr>
              <a:t>3:15pm – 6:00pm</a:t>
            </a:r>
          </a:p>
          <a:p>
            <a:r>
              <a:rPr lang="en-GB" sz="2400">
                <a:solidFill>
                  <a:schemeClr val="tx1"/>
                </a:solidFill>
                <a:latin typeface="Century Gothic"/>
                <a:cs typeface="Calibri"/>
              </a:rPr>
              <a:t>                                      £7.50</a:t>
            </a:r>
          </a:p>
          <a:p>
            <a:r>
              <a:rPr lang="en-GB" sz="2400">
                <a:solidFill>
                  <a:schemeClr val="tx1"/>
                </a:solidFill>
                <a:latin typeface="Century Gothic"/>
                <a:cs typeface="Calibri"/>
              </a:rPr>
              <a:t>                                      Selection of snacks and fruit.</a:t>
            </a:r>
          </a:p>
          <a:p>
            <a:r>
              <a:rPr lang="en-GB" sz="1800" b="1" i="1">
                <a:solidFill>
                  <a:schemeClr val="tx1"/>
                </a:solidFill>
                <a:latin typeface="Century Gothic"/>
                <a:cs typeface="Calibri"/>
              </a:rPr>
              <a:t>Please contact </a:t>
            </a:r>
            <a:r>
              <a:rPr lang="en-GB" sz="1800" i="1">
                <a:solidFill>
                  <a:schemeClr val="tx1"/>
                </a:solidFill>
                <a:latin typeface="Century Gothic"/>
                <a:cs typeface="Calibri"/>
                <a:hlinkClick r:id="rId3">
                  <a:extLst>
                    <a:ext uri="{A12FA001-AC4F-418D-AE19-62706E023703}">
                      <ahyp:hlinkClr xmlns:ahyp="http://schemas.microsoft.com/office/drawing/2018/hyperlinkcolor" val="tx"/>
                    </a:ext>
                  </a:extLst>
                </a:hlinkClick>
              </a:rPr>
              <a:t>ROOSC@rydonprimary.org.uk</a:t>
            </a:r>
            <a:r>
              <a:rPr lang="en-GB" sz="1800" i="1">
                <a:solidFill>
                  <a:schemeClr val="tx1"/>
                </a:solidFill>
                <a:latin typeface="Century Gothic"/>
                <a:cs typeface="Calibri"/>
              </a:rPr>
              <a:t> </a:t>
            </a:r>
            <a:endParaRPr lang="en-GB" sz="1800" i="1">
              <a:solidFill>
                <a:schemeClr val="tx1"/>
              </a:solidFill>
              <a:latin typeface="Century Gothic" panose="020B0502020202020204" pitchFamily="34" charset="0"/>
              <a:cs typeface="Calibri" panose="020F0502020204030204" pitchFamily="34" charset="0"/>
            </a:endParaRPr>
          </a:p>
          <a:p>
            <a:r>
              <a:rPr lang="en-GB" sz="1800" b="1" i="1">
                <a:solidFill>
                  <a:schemeClr val="tx1"/>
                </a:solidFill>
                <a:latin typeface="Century Gothic"/>
                <a:cs typeface="Calibri"/>
              </a:rPr>
              <a:t>or website </a:t>
            </a:r>
            <a:r>
              <a:rPr lang="en-GB" sz="1800">
                <a:latin typeface="Century Gothic"/>
              </a:rPr>
              <a:t>Rydon Primary School | Before and after school club</a:t>
            </a:r>
            <a:endParaRPr lang="en-GB" sz="1800" b="1" i="1">
              <a:solidFill>
                <a:schemeClr val="tx1"/>
              </a:solidFill>
              <a:latin typeface="Century Gothic"/>
              <a:cs typeface="Calibri" panose="020F0502020204030204" pitchFamily="34" charset="0"/>
            </a:endParaRPr>
          </a:p>
        </p:txBody>
      </p:sp>
      <p:pic>
        <p:nvPicPr>
          <p:cNvPr id="5" name="Picture 4">
            <a:extLst>
              <a:ext uri="{FF2B5EF4-FFF2-40B4-BE49-F238E27FC236}">
                <a16:creationId xmlns:a16="http://schemas.microsoft.com/office/drawing/2014/main" id="{F595DFDF-C165-4066-8688-16E2F68F71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96" y="10696"/>
            <a:ext cx="2789007" cy="2808000"/>
          </a:xfrm>
          <a:prstGeom prst="rect">
            <a:avLst/>
          </a:prstGeom>
        </p:spPr>
      </p:pic>
      <p:pic>
        <p:nvPicPr>
          <p:cNvPr id="6" name="Picture 5" descr="A red and yellow sign with a rooster on it&#10;&#10;AI-generated content may be incorrect.">
            <a:extLst>
              <a:ext uri="{FF2B5EF4-FFF2-40B4-BE49-F238E27FC236}">
                <a16:creationId xmlns:a16="http://schemas.microsoft.com/office/drawing/2014/main" id="{0EDFC00B-A440-6E60-D802-9D99A11262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3243" y="13563"/>
            <a:ext cx="772321" cy="11066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14469723"/>
      </p:ext>
    </p:extLst>
  </p:cSld>
  <p:clrMapOvr>
    <a:masterClrMapping/>
  </p:clrMapOvr>
  <mc:AlternateContent xmlns:mc="http://schemas.openxmlformats.org/markup-compatibility/2006" xmlns:p14="http://schemas.microsoft.com/office/powerpoint/2010/main">
    <mc:Choice Requires="p14">
      <p:transition spd="slow" p14:dur="2000" advTm="18496"/>
    </mc:Choice>
    <mc:Fallback xmlns="">
      <p:transition spd="slow" advTm="18496"/>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solidFill>
                  <a:schemeClr val="accent3">
                    <a:lumMod val="60000"/>
                    <a:lumOff val="40000"/>
                  </a:schemeClr>
                </a:solidFill>
                <a:latin typeface="Century Gothic" panose="020B0502020202020204" pitchFamily="34" charset="0"/>
                <a:cs typeface="Calibri" panose="020F0502020204030204" pitchFamily="34" charset="0"/>
              </a:rPr>
              <a:t>Free School Meals</a:t>
            </a:r>
          </a:p>
        </p:txBody>
      </p:sp>
      <p:sp>
        <p:nvSpPr>
          <p:cNvPr id="3" name="TextBox 2"/>
          <p:cNvSpPr txBox="1"/>
          <p:nvPr/>
        </p:nvSpPr>
        <p:spPr>
          <a:xfrm>
            <a:off x="755576" y="1124744"/>
            <a:ext cx="7560840" cy="5140190"/>
          </a:xfrm>
          <a:prstGeom prst="rect">
            <a:avLst/>
          </a:prstGeom>
          <a:noFill/>
        </p:spPr>
        <p:txBody>
          <a:bodyPr wrap="square" rtlCol="0">
            <a:spAutoFit/>
          </a:bodyPr>
          <a:lstStyle/>
          <a:p>
            <a:pPr marL="342900" indent="-342900">
              <a:lnSpc>
                <a:spcPct val="150000"/>
              </a:lnSpc>
              <a:buClr>
                <a:srgbClr val="B70D09"/>
              </a:buClr>
              <a:buFont typeface="Wingdings" panose="05000000000000000000" pitchFamily="2" charset="2"/>
              <a:buChar char="v"/>
            </a:pPr>
            <a:r>
              <a:rPr lang="en-GB" sz="2400">
                <a:latin typeface="Century Gothic" panose="020B0502020202020204" pitchFamily="34" charset="0"/>
                <a:cs typeface="Calibri Light" panose="020F0302020204030204" pitchFamily="34" charset="0"/>
              </a:rPr>
              <a:t>Income Support</a:t>
            </a:r>
          </a:p>
          <a:p>
            <a:pPr marL="342900" indent="-342900">
              <a:lnSpc>
                <a:spcPct val="150000"/>
              </a:lnSpc>
              <a:buClr>
                <a:srgbClr val="B70D09"/>
              </a:buClr>
              <a:buFont typeface="Wingdings" panose="05000000000000000000" pitchFamily="2" charset="2"/>
              <a:buChar char="v"/>
            </a:pPr>
            <a:r>
              <a:rPr lang="en-GB" sz="2400">
                <a:latin typeface="Century Gothic" panose="020B0502020202020204" pitchFamily="34" charset="0"/>
                <a:cs typeface="Calibri Light" panose="020F0302020204030204" pitchFamily="34" charset="0"/>
              </a:rPr>
              <a:t>Income based Job seekers Allowance</a:t>
            </a:r>
          </a:p>
          <a:p>
            <a:pPr marL="342900" indent="-342900">
              <a:lnSpc>
                <a:spcPct val="150000"/>
              </a:lnSpc>
              <a:buClr>
                <a:srgbClr val="B70D09"/>
              </a:buClr>
              <a:buFont typeface="Wingdings" panose="05000000000000000000" pitchFamily="2" charset="2"/>
              <a:buChar char="v"/>
            </a:pPr>
            <a:r>
              <a:rPr lang="en-GB" sz="2400">
                <a:latin typeface="Century Gothic" panose="020B0502020202020204" pitchFamily="34" charset="0"/>
                <a:cs typeface="Calibri Light" panose="020F0302020204030204" pitchFamily="34" charset="0"/>
              </a:rPr>
              <a:t>Income Related Employment and Support</a:t>
            </a:r>
          </a:p>
          <a:p>
            <a:pPr marL="342900" indent="-342900">
              <a:lnSpc>
                <a:spcPct val="150000"/>
              </a:lnSpc>
              <a:buClr>
                <a:srgbClr val="B70D09"/>
              </a:buClr>
              <a:buFont typeface="Wingdings" panose="05000000000000000000" pitchFamily="2" charset="2"/>
              <a:buChar char="v"/>
            </a:pPr>
            <a:r>
              <a:rPr lang="en-GB" sz="2400">
                <a:latin typeface="Century Gothic" panose="020B0502020202020204" pitchFamily="34" charset="0"/>
                <a:cs typeface="Calibri Light" panose="020F0302020204030204" pitchFamily="34" charset="0"/>
              </a:rPr>
              <a:t>Guaranteed element of State Pension Credit</a:t>
            </a:r>
          </a:p>
          <a:p>
            <a:pPr marL="342900" indent="-342900">
              <a:lnSpc>
                <a:spcPct val="150000"/>
              </a:lnSpc>
              <a:spcAft>
                <a:spcPts val="1200"/>
              </a:spcAft>
              <a:buClr>
                <a:srgbClr val="B70D09"/>
              </a:buClr>
              <a:buFont typeface="Wingdings" panose="05000000000000000000" pitchFamily="2" charset="2"/>
              <a:buChar char="v"/>
            </a:pPr>
            <a:r>
              <a:rPr lang="en-GB" sz="2400">
                <a:latin typeface="Century Gothic" panose="020B0502020202020204" pitchFamily="34" charset="0"/>
                <a:cs typeface="Calibri Light" panose="020F0302020204030204" pitchFamily="34" charset="0"/>
              </a:rPr>
              <a:t>Child Tax Credit without Working Tax Credit</a:t>
            </a:r>
          </a:p>
          <a:p>
            <a:pPr marL="342900" indent="-342900">
              <a:spcAft>
                <a:spcPts val="1200"/>
              </a:spcAft>
              <a:buClr>
                <a:srgbClr val="B70D09"/>
              </a:buClr>
              <a:buFont typeface="Wingdings" panose="05000000000000000000" pitchFamily="2" charset="2"/>
              <a:buChar char="v"/>
            </a:pPr>
            <a:r>
              <a:rPr lang="en-GB" sz="2400">
                <a:latin typeface="Century Gothic" panose="020B0502020202020204" pitchFamily="34" charset="0"/>
                <a:cs typeface="Calibri Light" panose="020F0302020204030204" pitchFamily="34" charset="0"/>
              </a:rPr>
              <a:t>Support under Part VI of the Immigration &amp; Asylum Act 1999</a:t>
            </a:r>
          </a:p>
          <a:p>
            <a:pPr marL="342900" indent="-342900">
              <a:buClr>
                <a:srgbClr val="B70D09"/>
              </a:buClr>
              <a:buFont typeface="Wingdings" panose="05000000000000000000" pitchFamily="2" charset="2"/>
              <a:buChar char="v"/>
            </a:pPr>
            <a:r>
              <a:rPr lang="en-GB" sz="2400">
                <a:latin typeface="Century Gothic" panose="020B0502020202020204" pitchFamily="34" charset="0"/>
                <a:cs typeface="Calibri Light" panose="020F0302020204030204" pitchFamily="34" charset="0"/>
              </a:rPr>
              <a:t>Working Tax Credit run-on </a:t>
            </a:r>
            <a:r>
              <a:rPr lang="en-GB" sz="2400" b="1">
                <a:latin typeface="Century Gothic" panose="020B0502020202020204" pitchFamily="34" charset="0"/>
                <a:cs typeface="Calibri Light" panose="020F0302020204030204" pitchFamily="34" charset="0"/>
              </a:rPr>
              <a:t>– </a:t>
            </a:r>
            <a:r>
              <a:rPr lang="en-GB" sz="2400">
                <a:latin typeface="Century Gothic" panose="020B0502020202020204" pitchFamily="34" charset="0"/>
                <a:cs typeface="Calibri Light" panose="020F0302020204030204" pitchFamily="34" charset="0"/>
              </a:rPr>
              <a:t>paid for 4 weeks after you stop qualifying for Working Tax Credit </a:t>
            </a:r>
          </a:p>
          <a:p>
            <a:pPr marL="342900" indent="-342900">
              <a:lnSpc>
                <a:spcPct val="150000"/>
              </a:lnSpc>
              <a:buClr>
                <a:srgbClr val="B70D09"/>
              </a:buClr>
              <a:buFont typeface="Wingdings" panose="05000000000000000000" pitchFamily="2" charset="2"/>
              <a:buChar char="v"/>
            </a:pPr>
            <a:r>
              <a:rPr lang="en-GB" sz="2400">
                <a:latin typeface="Century Gothic" panose="020B0502020202020204" pitchFamily="34" charset="0"/>
                <a:cs typeface="Calibri Light" panose="020F0302020204030204" pitchFamily="34" charset="0"/>
              </a:rPr>
              <a:t>Universal Credit</a:t>
            </a:r>
          </a:p>
        </p:txBody>
      </p:sp>
      <p:pic>
        <p:nvPicPr>
          <p:cNvPr id="5" name="Picture 4" descr="A red and yellow sign with a rooster on it&#10;&#10;AI-generated content may be incorrect.">
            <a:extLst>
              <a:ext uri="{FF2B5EF4-FFF2-40B4-BE49-F238E27FC236}">
                <a16:creationId xmlns:a16="http://schemas.microsoft.com/office/drawing/2014/main" id="{BFE505CF-C5D9-A88F-082E-ED6DDE4DE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3243" y="13563"/>
            <a:ext cx="772321" cy="11066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8385453"/>
      </p:ext>
    </p:extLst>
  </p:cSld>
  <p:clrMapOvr>
    <a:masterClrMapping/>
  </p:clrMapOvr>
  <mc:AlternateContent xmlns:mc="http://schemas.openxmlformats.org/markup-compatibility/2006" xmlns:p14="http://schemas.microsoft.com/office/powerpoint/2010/main">
    <mc:Choice Requires="p14">
      <p:transition spd="slow" p14:dur="2000" advTm="67060"/>
    </mc:Choice>
    <mc:Fallback xmlns="">
      <p:transition spd="slow" advTm="6706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D5CC5-12AB-47A7-5510-7DD0EC7090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7C6C51-E95B-FFCC-CACF-BBF0A8235E96}"/>
              </a:ext>
            </a:extLst>
          </p:cNvPr>
          <p:cNvSpPr>
            <a:spLocks noGrp="1"/>
          </p:cNvSpPr>
          <p:nvPr>
            <p:ph type="title"/>
          </p:nvPr>
        </p:nvSpPr>
        <p:spPr>
          <a:xfrm>
            <a:off x="3017" y="232282"/>
            <a:ext cx="8108572" cy="1482172"/>
          </a:xfrm>
        </p:spPr>
        <p:txBody>
          <a:bodyPr/>
          <a:lstStyle/>
          <a:p>
            <a:r>
              <a:rPr lang="en-GB" b="1" dirty="0">
                <a:solidFill>
                  <a:schemeClr val="accent3">
                    <a:lumMod val="60000"/>
                    <a:lumOff val="40000"/>
                  </a:schemeClr>
                </a:solidFill>
                <a:latin typeface="Century Gothic"/>
                <a:cs typeface="Calibri"/>
              </a:rPr>
              <a:t>Our New Inclusion Team</a:t>
            </a:r>
            <a:endParaRPr lang="en-US" dirty="0">
              <a:solidFill>
                <a:schemeClr val="accent3">
                  <a:lumMod val="60000"/>
                  <a:lumOff val="40000"/>
                </a:schemeClr>
              </a:solidFill>
            </a:endParaRPr>
          </a:p>
        </p:txBody>
      </p:sp>
      <p:sp>
        <p:nvSpPr>
          <p:cNvPr id="3" name="TextBox 2">
            <a:extLst>
              <a:ext uri="{FF2B5EF4-FFF2-40B4-BE49-F238E27FC236}">
                <a16:creationId xmlns:a16="http://schemas.microsoft.com/office/drawing/2014/main" id="{12C3FFD5-C311-1B40-4AD7-B897610451C6}"/>
              </a:ext>
            </a:extLst>
          </p:cNvPr>
          <p:cNvSpPr txBox="1"/>
          <p:nvPr/>
        </p:nvSpPr>
        <p:spPr>
          <a:xfrm>
            <a:off x="110488" y="5725351"/>
            <a:ext cx="9133941" cy="1292662"/>
          </a:xfrm>
          <a:prstGeom prst="rect">
            <a:avLst/>
          </a:prstGeom>
          <a:noFill/>
        </p:spPr>
        <p:txBody>
          <a:bodyPr wrap="square" lIns="91440" tIns="45720" rIns="91440" bIns="45720" rtlCol="0" anchor="t">
            <a:spAutoFit/>
          </a:bodyPr>
          <a:lstStyle/>
          <a:p>
            <a:pPr>
              <a:buClr>
                <a:srgbClr val="B70D09"/>
              </a:buClr>
            </a:pPr>
            <a:r>
              <a:rPr lang="en-GB" sz="1600" dirty="0">
                <a:ea typeface="+mn-lt"/>
                <a:cs typeface="+mn-lt"/>
              </a:rPr>
              <a:t>Our school community has a duty to safeguard and promote the welfare of children who are in our care. This means that we have Safeguarding and Child Protection policies and procedures in place, which we refer to in our prospectus. All staff, including our volunteers and supply staff, must ensure that they are aware of our procedures.</a:t>
            </a:r>
            <a:endParaRPr lang="en-GB" sz="1600" dirty="0"/>
          </a:p>
          <a:p>
            <a:pPr>
              <a:buClr>
                <a:srgbClr val="B70D09"/>
              </a:buClr>
            </a:pPr>
            <a:endParaRPr lang="en-GB" sz="1400" dirty="0"/>
          </a:p>
        </p:txBody>
      </p:sp>
      <p:pic>
        <p:nvPicPr>
          <p:cNvPr id="5" name="Picture 4" descr="A red and yellow sign with a rooster on it&#10;&#10;AI-generated content may be incorrect.">
            <a:extLst>
              <a:ext uri="{FF2B5EF4-FFF2-40B4-BE49-F238E27FC236}">
                <a16:creationId xmlns:a16="http://schemas.microsoft.com/office/drawing/2014/main" id="{680EA4DD-E3B1-D3AE-C0C9-998C6410AC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3243" y="13563"/>
            <a:ext cx="772321" cy="1106645"/>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FAD075DA-92E9-4858-DEC1-871EE57C185E}"/>
              </a:ext>
            </a:extLst>
          </p:cNvPr>
          <p:cNvSpPr txBox="1"/>
          <p:nvPr/>
        </p:nvSpPr>
        <p:spPr>
          <a:xfrm>
            <a:off x="195266" y="4375550"/>
            <a:ext cx="2238089" cy="646331"/>
          </a:xfrm>
          <a:prstGeom prst="rect">
            <a:avLst/>
          </a:prstGeom>
          <a:noFill/>
        </p:spPr>
        <p:txBody>
          <a:bodyPr wrap="square">
            <a:spAutoFit/>
          </a:bodyPr>
          <a:lstStyle/>
          <a:p>
            <a:r>
              <a:rPr lang="en-GB" dirty="0"/>
              <a:t>Miss Tina</a:t>
            </a:r>
          </a:p>
          <a:p>
            <a:r>
              <a:rPr lang="en-GB" dirty="0"/>
              <a:t> </a:t>
            </a:r>
            <a:r>
              <a:rPr lang="en-GB" dirty="0" err="1"/>
              <a:t>Rootham</a:t>
            </a:r>
            <a:endParaRPr lang="en-GB" dirty="0"/>
          </a:p>
        </p:txBody>
      </p:sp>
      <p:pic>
        <p:nvPicPr>
          <p:cNvPr id="7" name="Picture 6">
            <a:extLst>
              <a:ext uri="{FF2B5EF4-FFF2-40B4-BE49-F238E27FC236}">
                <a16:creationId xmlns:a16="http://schemas.microsoft.com/office/drawing/2014/main" id="{3BC1C9B8-10F3-2694-7FD3-377168039E6F}"/>
              </a:ext>
            </a:extLst>
          </p:cNvPr>
          <p:cNvPicPr>
            <a:picLocks noChangeAspect="1"/>
          </p:cNvPicPr>
          <p:nvPr/>
        </p:nvPicPr>
        <p:blipFill>
          <a:blip r:embed="rId4"/>
          <a:stretch>
            <a:fillRect/>
          </a:stretch>
        </p:blipFill>
        <p:spPr>
          <a:xfrm>
            <a:off x="7295351" y="1637827"/>
            <a:ext cx="1384715" cy="2278845"/>
          </a:xfrm>
          <a:prstGeom prst="rect">
            <a:avLst/>
          </a:prstGeom>
        </p:spPr>
      </p:pic>
      <p:pic>
        <p:nvPicPr>
          <p:cNvPr id="8" name="Picture 7">
            <a:extLst>
              <a:ext uri="{FF2B5EF4-FFF2-40B4-BE49-F238E27FC236}">
                <a16:creationId xmlns:a16="http://schemas.microsoft.com/office/drawing/2014/main" id="{E106B9E5-9C8B-EAF9-3641-750CFA1400E0}"/>
              </a:ext>
            </a:extLst>
          </p:cNvPr>
          <p:cNvPicPr>
            <a:picLocks noChangeAspect="1"/>
          </p:cNvPicPr>
          <p:nvPr/>
        </p:nvPicPr>
        <p:blipFill>
          <a:blip r:embed="rId5"/>
          <a:stretch>
            <a:fillRect/>
          </a:stretch>
        </p:blipFill>
        <p:spPr>
          <a:xfrm>
            <a:off x="5457787" y="1589381"/>
            <a:ext cx="1443589" cy="2375735"/>
          </a:xfrm>
          <a:prstGeom prst="rect">
            <a:avLst/>
          </a:prstGeom>
        </p:spPr>
      </p:pic>
      <p:sp>
        <p:nvSpPr>
          <p:cNvPr id="11" name="TextBox 10">
            <a:extLst>
              <a:ext uri="{FF2B5EF4-FFF2-40B4-BE49-F238E27FC236}">
                <a16:creationId xmlns:a16="http://schemas.microsoft.com/office/drawing/2014/main" id="{1DE5C935-8171-0389-5C62-F95470EEDAC1}"/>
              </a:ext>
            </a:extLst>
          </p:cNvPr>
          <p:cNvSpPr txBox="1"/>
          <p:nvPr/>
        </p:nvSpPr>
        <p:spPr>
          <a:xfrm>
            <a:off x="5293794" y="4433490"/>
            <a:ext cx="2320221"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a:ea typeface="+mn-ea"/>
                <a:cs typeface="+mn-cs"/>
              </a:rPr>
              <a:t>Mrs Natalie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a:ea typeface="+mn-ea"/>
                <a:cs typeface="+mn-cs"/>
              </a:rPr>
              <a:t>Wells </a:t>
            </a:r>
          </a:p>
        </p:txBody>
      </p:sp>
      <p:sp>
        <p:nvSpPr>
          <p:cNvPr id="13" name="TextBox 12">
            <a:extLst>
              <a:ext uri="{FF2B5EF4-FFF2-40B4-BE49-F238E27FC236}">
                <a16:creationId xmlns:a16="http://schemas.microsoft.com/office/drawing/2014/main" id="{BCF1A2E0-1BC2-4219-2B1C-D4DC723C8394}"/>
              </a:ext>
            </a:extLst>
          </p:cNvPr>
          <p:cNvSpPr txBox="1"/>
          <p:nvPr/>
        </p:nvSpPr>
        <p:spPr>
          <a:xfrm>
            <a:off x="7191840" y="4434291"/>
            <a:ext cx="2186843"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a:ea typeface="+mn-ea"/>
                <a:cs typeface="+mn-cs"/>
              </a:rPr>
              <a:t>Mrs Stacey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a:ea typeface="+mn-ea"/>
                <a:cs typeface="+mn-cs"/>
              </a:rPr>
              <a:t> Miller</a:t>
            </a:r>
          </a:p>
        </p:txBody>
      </p:sp>
      <p:sp>
        <p:nvSpPr>
          <p:cNvPr id="15" name="TextBox 14">
            <a:extLst>
              <a:ext uri="{FF2B5EF4-FFF2-40B4-BE49-F238E27FC236}">
                <a16:creationId xmlns:a16="http://schemas.microsoft.com/office/drawing/2014/main" id="{E1E000FB-37F7-4C01-2309-96B4E16012DD}"/>
              </a:ext>
            </a:extLst>
          </p:cNvPr>
          <p:cNvSpPr txBox="1"/>
          <p:nvPr/>
        </p:nvSpPr>
        <p:spPr>
          <a:xfrm>
            <a:off x="2055704" y="4318412"/>
            <a:ext cx="2946843"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a:ea typeface="+mn-ea"/>
                <a:cs typeface="+mn-cs"/>
              </a:rPr>
              <a:t>Mrs Tracey    Mrs Tracey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a:ea typeface="+mn-ea"/>
                <a:cs typeface="+mn-cs"/>
              </a:rPr>
              <a:t>Dainton         Butler </a:t>
            </a:r>
          </a:p>
        </p:txBody>
      </p:sp>
      <p:pic>
        <p:nvPicPr>
          <p:cNvPr id="4" name="Picture 3">
            <a:extLst>
              <a:ext uri="{FF2B5EF4-FFF2-40B4-BE49-F238E27FC236}">
                <a16:creationId xmlns:a16="http://schemas.microsoft.com/office/drawing/2014/main" id="{1C7D2F9D-CF2E-A3F4-6065-14575A5B0E3E}"/>
              </a:ext>
            </a:extLst>
          </p:cNvPr>
          <p:cNvPicPr>
            <a:picLocks noChangeAspect="1"/>
          </p:cNvPicPr>
          <p:nvPr/>
        </p:nvPicPr>
        <p:blipFill>
          <a:blip r:embed="rId6"/>
          <a:stretch>
            <a:fillRect/>
          </a:stretch>
        </p:blipFill>
        <p:spPr>
          <a:xfrm>
            <a:off x="296810" y="1637827"/>
            <a:ext cx="1610713" cy="2482048"/>
          </a:xfrm>
          <a:prstGeom prst="rect">
            <a:avLst/>
          </a:prstGeom>
        </p:spPr>
      </p:pic>
      <p:pic>
        <p:nvPicPr>
          <p:cNvPr id="10" name="Picture 9">
            <a:extLst>
              <a:ext uri="{FF2B5EF4-FFF2-40B4-BE49-F238E27FC236}">
                <a16:creationId xmlns:a16="http://schemas.microsoft.com/office/drawing/2014/main" id="{874A7356-7D37-DCE2-C6F9-C013CA45E845}"/>
              </a:ext>
            </a:extLst>
          </p:cNvPr>
          <p:cNvPicPr>
            <a:picLocks noChangeAspect="1"/>
          </p:cNvPicPr>
          <p:nvPr/>
        </p:nvPicPr>
        <p:blipFill>
          <a:blip r:embed="rId7"/>
          <a:stretch>
            <a:fillRect/>
          </a:stretch>
        </p:blipFill>
        <p:spPr>
          <a:xfrm>
            <a:off x="1906445" y="1468080"/>
            <a:ext cx="2195393" cy="2907470"/>
          </a:xfrm>
          <a:prstGeom prst="rect">
            <a:avLst/>
          </a:prstGeom>
        </p:spPr>
      </p:pic>
    </p:spTree>
    <p:extLst>
      <p:ext uri="{BB962C8B-B14F-4D97-AF65-F5344CB8AC3E}">
        <p14:creationId xmlns:p14="http://schemas.microsoft.com/office/powerpoint/2010/main" val="1530175058"/>
      </p:ext>
    </p:extLst>
  </p:cSld>
  <p:clrMapOvr>
    <a:masterClrMapping/>
  </p:clrMapOvr>
  <mc:AlternateContent xmlns:mc="http://schemas.openxmlformats.org/markup-compatibility/2006" xmlns:p14="http://schemas.microsoft.com/office/powerpoint/2010/main">
    <mc:Choice Requires="p14">
      <p:transition spd="slow" p14:dur="2000" advTm="67060"/>
    </mc:Choice>
    <mc:Fallback xmlns="">
      <p:transition spd="slow" advTm="6706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a:extLst>
            <a:ext uri="{FF2B5EF4-FFF2-40B4-BE49-F238E27FC236}">
              <a16:creationId xmlns:a16="http://schemas.microsoft.com/office/drawing/2014/main" id="{CC7DC7ED-5D26-8D54-1942-96464354E989}"/>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94DDC893-E5EF-4CDE-B040-BA5B53AADD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3" name="Picture 12">
            <a:extLst>
              <a:ext uri="{FF2B5EF4-FFF2-40B4-BE49-F238E27FC236}">
                <a16:creationId xmlns:a16="http://schemas.microsoft.com/office/drawing/2014/main" id="{85F1A06D-D369-4974-8208-56120C5E7A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5" name="Oval 14">
            <a:extLst>
              <a:ext uri="{FF2B5EF4-FFF2-40B4-BE49-F238E27FC236}">
                <a16:creationId xmlns:a16="http://schemas.microsoft.com/office/drawing/2014/main" id="{DAD27A50-88D7-4E2A-8488-F2879768A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17" name="Picture 16">
            <a:extLst>
              <a:ext uri="{FF2B5EF4-FFF2-40B4-BE49-F238E27FC236}">
                <a16:creationId xmlns:a16="http://schemas.microsoft.com/office/drawing/2014/main" id="{A47C6ACD-2325-48C6-B9F3-C21563A05E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19" name="Picture 18">
            <a:extLst>
              <a:ext uri="{FF2B5EF4-FFF2-40B4-BE49-F238E27FC236}">
                <a16:creationId xmlns:a16="http://schemas.microsoft.com/office/drawing/2014/main" id="{1081DF83-4F35-4560-87E6-0DE8AAAC33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21" name="Rectangle 20">
            <a:extLst>
              <a:ext uri="{FF2B5EF4-FFF2-40B4-BE49-F238E27FC236}">
                <a16:creationId xmlns:a16="http://schemas.microsoft.com/office/drawing/2014/main" id="{7C704F0F-1CD8-4DC1-AEE9-225958232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05709123-79BB-8143-AD1D-1E8565419F52}"/>
              </a:ext>
            </a:extLst>
          </p:cNvPr>
          <p:cNvSpPr>
            <a:spLocks noGrp="1"/>
          </p:cNvSpPr>
          <p:nvPr>
            <p:ph type="title"/>
          </p:nvPr>
        </p:nvSpPr>
        <p:spPr>
          <a:xfrm>
            <a:off x="476593" y="4542502"/>
            <a:ext cx="6885889" cy="1189985"/>
          </a:xfrm>
        </p:spPr>
        <p:txBody>
          <a:bodyPr vert="horz" lIns="91440" tIns="45720" rIns="91440" bIns="45720" rtlCol="0" anchor="b">
            <a:normAutofit/>
          </a:bodyPr>
          <a:lstStyle/>
          <a:p>
            <a:pPr defTabSz="457200"/>
            <a:r>
              <a:rPr lang="en-US" sz="5200" dirty="0"/>
              <a:t>Parent Association</a:t>
            </a:r>
          </a:p>
        </p:txBody>
      </p:sp>
      <p:sp>
        <p:nvSpPr>
          <p:cNvPr id="3" name="TextBox 2">
            <a:extLst>
              <a:ext uri="{FF2B5EF4-FFF2-40B4-BE49-F238E27FC236}">
                <a16:creationId xmlns:a16="http://schemas.microsoft.com/office/drawing/2014/main" id="{A4F5C46F-D286-1765-CF13-5958CB7061E0}"/>
              </a:ext>
            </a:extLst>
          </p:cNvPr>
          <p:cNvSpPr txBox="1"/>
          <p:nvPr/>
        </p:nvSpPr>
        <p:spPr>
          <a:xfrm>
            <a:off x="476593" y="5734366"/>
            <a:ext cx="8565149" cy="1016585"/>
          </a:xfrm>
          <a:prstGeom prst="rect">
            <a:avLst/>
          </a:prstGeom>
        </p:spPr>
        <p:txBody>
          <a:bodyPr vert="horz" lIns="91440" tIns="45720" rIns="91440" bIns="45720" rtlCol="0" anchor="t">
            <a:normAutofit/>
          </a:bodyPr>
          <a:lstStyle/>
          <a:p>
            <a:pPr>
              <a:spcBef>
                <a:spcPts val="1000"/>
              </a:spcBef>
              <a:buClr>
                <a:schemeClr val="bg2">
                  <a:lumMod val="40000"/>
                  <a:lumOff val="60000"/>
                </a:schemeClr>
              </a:buClr>
              <a:buSzPct val="80000"/>
            </a:pPr>
            <a:r>
              <a:rPr lang="en-US" sz="2000" cap="all" dirty="0">
                <a:solidFill>
                  <a:schemeClr val="bg2">
                    <a:lumMod val="40000"/>
                    <a:lumOff val="60000"/>
                  </a:schemeClr>
                </a:solidFill>
                <a:latin typeface="+mj-lt"/>
                <a:ea typeface="+mj-ea"/>
                <a:cs typeface="+mj-cs"/>
              </a:rPr>
              <a:t>Get involved!  </a:t>
            </a:r>
            <a:r>
              <a:rPr lang="en-US" sz="2000" cap="all" dirty="0" err="1">
                <a:solidFill>
                  <a:schemeClr val="bg2">
                    <a:lumMod val="40000"/>
                    <a:lumOff val="60000"/>
                  </a:schemeClr>
                </a:solidFill>
                <a:latin typeface="+mj-lt"/>
                <a:ea typeface="+mj-ea"/>
                <a:cs typeface="+mj-cs"/>
              </a:rPr>
              <a:t>ALl</a:t>
            </a:r>
            <a:r>
              <a:rPr lang="en-US" sz="2000" cap="all" dirty="0">
                <a:solidFill>
                  <a:schemeClr val="bg2">
                    <a:lumMod val="40000"/>
                    <a:lumOff val="60000"/>
                  </a:schemeClr>
                </a:solidFill>
                <a:latin typeface="+mj-lt"/>
                <a:ea typeface="+mj-ea"/>
                <a:cs typeface="+mj-cs"/>
              </a:rPr>
              <a:t> money raised goes straight to the school to pay for exciting resources and opportunities for our children.</a:t>
            </a:r>
          </a:p>
        </p:txBody>
      </p:sp>
      <p:pic>
        <p:nvPicPr>
          <p:cNvPr id="4" name="Picture 3" descr="May be an image of 3 people, people smiling and text">
            <a:extLst>
              <a:ext uri="{FF2B5EF4-FFF2-40B4-BE49-F238E27FC236}">
                <a16:creationId xmlns:a16="http://schemas.microsoft.com/office/drawing/2014/main" id="{8248495C-1316-CF72-F0C3-D2F774010F5E}"/>
              </a:ext>
            </a:extLst>
          </p:cNvPr>
          <p:cNvPicPr>
            <a:picLocks noChangeAspect="1"/>
          </p:cNvPicPr>
          <p:nvPr/>
        </p:nvPicPr>
        <p:blipFill>
          <a:blip r:embed="rId7"/>
          <a:srcRect b="20251"/>
          <a:stretch>
            <a:fillRect/>
          </a:stretch>
        </p:blipFill>
        <p:spPr>
          <a:xfrm>
            <a:off x="476593" y="640080"/>
            <a:ext cx="3388195" cy="3602736"/>
          </a:xfrm>
          <a:prstGeom prst="rect">
            <a:avLst/>
          </a:prstGeom>
          <a:effectLst>
            <a:outerShdw blurRad="50800" dist="38100" dir="5400000" algn="t" rotWithShape="0">
              <a:prstClr val="black">
                <a:alpha val="43000"/>
              </a:prstClr>
            </a:outerShdw>
          </a:effectLst>
        </p:spPr>
      </p:pic>
      <p:pic>
        <p:nvPicPr>
          <p:cNvPr id="6" name="Picture 5" descr="May be an image of 10 people, table and trampoline">
            <a:extLst>
              <a:ext uri="{FF2B5EF4-FFF2-40B4-BE49-F238E27FC236}">
                <a16:creationId xmlns:a16="http://schemas.microsoft.com/office/drawing/2014/main" id="{25521A74-0F98-F069-290D-821D2C783C6B}"/>
              </a:ext>
            </a:extLst>
          </p:cNvPr>
          <p:cNvPicPr>
            <a:picLocks noChangeAspect="1"/>
          </p:cNvPicPr>
          <p:nvPr/>
        </p:nvPicPr>
        <p:blipFill>
          <a:blip r:embed="rId8"/>
          <a:srcRect l="23045" r="6421" b="-1"/>
          <a:stretch>
            <a:fillRect/>
          </a:stretch>
        </p:blipFill>
        <p:spPr>
          <a:xfrm>
            <a:off x="3974287" y="640080"/>
            <a:ext cx="3388195" cy="3602736"/>
          </a:xfrm>
          <a:prstGeom prst="rect">
            <a:avLst/>
          </a:prstGeom>
          <a:effectLst>
            <a:outerShdw blurRad="50800" dist="38100" dir="5400000" algn="t" rotWithShape="0">
              <a:prstClr val="black">
                <a:alpha val="43000"/>
              </a:prstClr>
            </a:outerShdw>
          </a:effectLst>
        </p:spPr>
      </p:pic>
      <p:pic>
        <p:nvPicPr>
          <p:cNvPr id="5" name="Picture 4" descr="A red and yellow sign with a rooster on it&#10;&#10;AI-generated content may be incorrect.">
            <a:extLst>
              <a:ext uri="{FF2B5EF4-FFF2-40B4-BE49-F238E27FC236}">
                <a16:creationId xmlns:a16="http://schemas.microsoft.com/office/drawing/2014/main" id="{5B6E6727-DE75-221F-BDC3-4CB65C0648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33243" y="13563"/>
            <a:ext cx="772321" cy="11066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59613494"/>
      </p:ext>
    </p:extLst>
  </p:cSld>
  <p:clrMapOvr>
    <a:masterClrMapping/>
  </p:clrMapOvr>
  <mc:AlternateContent xmlns:mc="http://schemas.openxmlformats.org/markup-compatibility/2006" xmlns:p14="http://schemas.microsoft.com/office/powerpoint/2010/main">
    <mc:Choice Requires="p14">
      <p:transition spd="slow" p14:dur="2000" advTm="67060"/>
    </mc:Choice>
    <mc:Fallback xmlns="">
      <p:transition spd="slow" advTm="6706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C4281-812B-404E-D7D8-749B16A642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D87D70-BAE6-0211-F2D3-EF31BABBFABA}"/>
              </a:ext>
            </a:extLst>
          </p:cNvPr>
          <p:cNvSpPr>
            <a:spLocks noGrp="1"/>
          </p:cNvSpPr>
          <p:nvPr>
            <p:ph type="title"/>
          </p:nvPr>
        </p:nvSpPr>
        <p:spPr>
          <a:xfrm>
            <a:off x="125652" y="15865"/>
            <a:ext cx="7055380" cy="1400530"/>
          </a:xfrm>
        </p:spPr>
        <p:txBody>
          <a:bodyPr/>
          <a:lstStyle/>
          <a:p>
            <a:r>
              <a:rPr lang="en-GB" b="1" dirty="0">
                <a:solidFill>
                  <a:schemeClr val="accent3">
                    <a:lumMod val="60000"/>
                    <a:lumOff val="40000"/>
                  </a:schemeClr>
                </a:solidFill>
                <a:latin typeface="Century Gothic"/>
                <a:cs typeface="Calibri"/>
              </a:rPr>
              <a:t>What are we working on </a:t>
            </a:r>
            <a:r>
              <a:rPr lang="en-GB" b="1">
                <a:solidFill>
                  <a:schemeClr val="accent3">
                    <a:lumMod val="60000"/>
                    <a:lumOff val="40000"/>
                  </a:schemeClr>
                </a:solidFill>
                <a:latin typeface="Century Gothic"/>
                <a:cs typeface="Calibri"/>
              </a:rPr>
              <a:t>as a School?</a:t>
            </a:r>
            <a:endParaRPr lang="en-US" dirty="0">
              <a:solidFill>
                <a:schemeClr val="accent3">
                  <a:lumMod val="60000"/>
                  <a:lumOff val="40000"/>
                </a:schemeClr>
              </a:solidFill>
            </a:endParaRPr>
          </a:p>
        </p:txBody>
      </p:sp>
      <p:pic>
        <p:nvPicPr>
          <p:cNvPr id="5" name="Picture 4" descr="A red and yellow sign with a rooster on it&#10;&#10;AI-generated content may be incorrect.">
            <a:extLst>
              <a:ext uri="{FF2B5EF4-FFF2-40B4-BE49-F238E27FC236}">
                <a16:creationId xmlns:a16="http://schemas.microsoft.com/office/drawing/2014/main" id="{5E0D0F17-9E96-611E-0177-32EE06AD51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3243" y="13563"/>
            <a:ext cx="772321" cy="1106645"/>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C11492E1-F660-0B61-8341-A5B1C3C084BD}"/>
              </a:ext>
            </a:extLst>
          </p:cNvPr>
          <p:cNvSpPr txBox="1"/>
          <p:nvPr/>
        </p:nvSpPr>
        <p:spPr>
          <a:xfrm>
            <a:off x="492000" y="1992000"/>
            <a:ext cx="849600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2400" dirty="0"/>
              <a:t>A new reading approach for children once they finish Read, Write Inc</a:t>
            </a:r>
          </a:p>
          <a:p>
            <a:pPr marL="285750" indent="-285750">
              <a:buFont typeface="Arial"/>
              <a:buChar char="•"/>
            </a:pPr>
            <a:r>
              <a:rPr lang="en-GB" sz="2400" dirty="0"/>
              <a:t>Closing the attainment gap for our pupil premium children</a:t>
            </a:r>
          </a:p>
          <a:p>
            <a:pPr marL="285750" indent="-285750">
              <a:buFont typeface="Arial"/>
              <a:buChar char="•"/>
            </a:pPr>
            <a:r>
              <a:rPr lang="en-GB" sz="2400" dirty="0"/>
              <a:t>What we offer our children in terms of their personal development e.g. clubs, opportunities, leadership</a:t>
            </a:r>
          </a:p>
          <a:p>
            <a:pPr marL="285750" indent="-285750">
              <a:buFont typeface="Arial"/>
              <a:buChar char="•"/>
            </a:pPr>
            <a:r>
              <a:rPr lang="en-GB" sz="2400" dirty="0"/>
              <a:t>Improving the behaviour of our children with a focus on play and lunchtimes</a:t>
            </a:r>
          </a:p>
          <a:p>
            <a:pPr marL="285750" indent="-285750">
              <a:buFont typeface="Arial"/>
              <a:buChar char="•"/>
            </a:pPr>
            <a:r>
              <a:rPr lang="en-GB" sz="2400" dirty="0"/>
              <a:t>Improving our communication with parents and carers</a:t>
            </a:r>
          </a:p>
          <a:p>
            <a:pPr marL="285750" indent="-285750">
              <a:buFont typeface="Arial"/>
              <a:buChar char="•"/>
            </a:pPr>
            <a:r>
              <a:rPr lang="en-GB" sz="2400" dirty="0"/>
              <a:t>Ensuring Rydon Primary School is prominent in our community</a:t>
            </a:r>
          </a:p>
        </p:txBody>
      </p:sp>
    </p:spTree>
    <p:extLst>
      <p:ext uri="{BB962C8B-B14F-4D97-AF65-F5344CB8AC3E}">
        <p14:creationId xmlns:p14="http://schemas.microsoft.com/office/powerpoint/2010/main" val="164601102"/>
      </p:ext>
    </p:extLst>
  </p:cSld>
  <p:clrMapOvr>
    <a:masterClrMapping/>
  </p:clrMapOvr>
  <mc:AlternateContent xmlns:mc="http://schemas.openxmlformats.org/markup-compatibility/2006" xmlns:p14="http://schemas.microsoft.com/office/powerpoint/2010/main">
    <mc:Choice Requires="p14">
      <p:transition spd="slow" p14:dur="2000" advTm="67060"/>
    </mc:Choice>
    <mc:Fallback xmlns="">
      <p:transition spd="slow" advTm="6706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4" name="Picture 13">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6" name="Oval 15">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18" name="Picture 17">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20" name="Picture 19">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22" name="Rectangle 21">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3">
            <a:extLst>
              <a:ext uri="{FF2B5EF4-FFF2-40B4-BE49-F238E27FC236}">
                <a16:creationId xmlns:a16="http://schemas.microsoft.com/office/drawing/2014/main" id="{C72330AA-E11E-458E-8798-12C7F7738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6" name="Freeform 7">
            <a:extLst>
              <a:ext uri="{FF2B5EF4-FFF2-40B4-BE49-F238E27FC236}">
                <a16:creationId xmlns:a16="http://schemas.microsoft.com/office/drawing/2014/main" id="{A6BDC1B0-0C91-4230-BFEB-9C8ED19B9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1836"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solidFill>
                <a:schemeClr val="bg1">
                  <a:alpha val="20000"/>
                </a:schemeClr>
              </a:solidFill>
            </a:endParaRPr>
          </a:p>
        </p:txBody>
      </p:sp>
      <p:sp useBgFill="1">
        <p:nvSpPr>
          <p:cNvPr id="28" name="Freeform: Shape 27">
            <a:extLst>
              <a:ext uri="{FF2B5EF4-FFF2-40B4-BE49-F238E27FC236}">
                <a16:creationId xmlns:a16="http://schemas.microsoft.com/office/drawing/2014/main" id="{68E0A26E-4EA8-4E6C-97A2-7B6C1C13F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503868" y="1217868"/>
            <a:ext cx="6858001" cy="4422264"/>
          </a:xfrm>
          <a:custGeom>
            <a:avLst/>
            <a:gdLst>
              <a:gd name="connsiteX0" fmla="*/ 6858001 w 6858001"/>
              <a:gd name="connsiteY0" fmla="*/ 1177 h 5896352"/>
              <a:gd name="connsiteX1" fmla="*/ 6858001 w 6858001"/>
              <a:gd name="connsiteY1" fmla="*/ 1344715 h 5896352"/>
              <a:gd name="connsiteX2" fmla="*/ 6858000 w 6858001"/>
              <a:gd name="connsiteY2" fmla="*/ 1344715 h 5896352"/>
              <a:gd name="connsiteX3" fmla="*/ 6858000 w 6858001"/>
              <a:gd name="connsiteY3" fmla="*/ 5896352 h 5896352"/>
              <a:gd name="connsiteX4" fmla="*/ 0 w 6858001"/>
              <a:gd name="connsiteY4" fmla="*/ 5896351 h 5896352"/>
              <a:gd name="connsiteX5" fmla="*/ 0 w 6858001"/>
              <a:gd name="connsiteY5" fmla="*/ 904459 h 5896352"/>
              <a:gd name="connsiteX6" fmla="*/ 1 w 6858001"/>
              <a:gd name="connsiteY6" fmla="*/ 904459 h 5896352"/>
              <a:gd name="connsiteX7" fmla="*/ 1 w 6858001"/>
              <a:gd name="connsiteY7" fmla="*/ 0 h 5896352"/>
              <a:gd name="connsiteX8" fmla="*/ 40463 w 6858001"/>
              <a:gd name="connsiteY8" fmla="*/ 5883 h 5896352"/>
              <a:gd name="connsiteX9" fmla="*/ 159107 w 6858001"/>
              <a:gd name="connsiteY9" fmla="*/ 23196 h 5896352"/>
              <a:gd name="connsiteX10" fmla="*/ 245518 w 6858001"/>
              <a:gd name="connsiteY10" fmla="*/ 35299 h 5896352"/>
              <a:gd name="connsiteX11" fmla="*/ 348388 w 6858001"/>
              <a:gd name="connsiteY11" fmla="*/ 48073 h 5896352"/>
              <a:gd name="connsiteX12" fmla="*/ 470460 w 6858001"/>
              <a:gd name="connsiteY12" fmla="*/ 63369 h 5896352"/>
              <a:gd name="connsiteX13" fmla="*/ 605563 w 6858001"/>
              <a:gd name="connsiteY13" fmla="*/ 79506 h 5896352"/>
              <a:gd name="connsiteX14" fmla="*/ 757810 w 6858001"/>
              <a:gd name="connsiteY14" fmla="*/ 96483 h 5896352"/>
              <a:gd name="connsiteX15" fmla="*/ 923774 w 6858001"/>
              <a:gd name="connsiteY15" fmla="*/ 114469 h 5896352"/>
              <a:gd name="connsiteX16" fmla="*/ 1104139 w 6858001"/>
              <a:gd name="connsiteY16" fmla="*/ 132454 h 5896352"/>
              <a:gd name="connsiteX17" fmla="*/ 1296163 w 6858001"/>
              <a:gd name="connsiteY17" fmla="*/ 150776 h 5896352"/>
              <a:gd name="connsiteX18" fmla="*/ 1503275 w 6858001"/>
              <a:gd name="connsiteY18" fmla="*/ 167753 h 5896352"/>
              <a:gd name="connsiteX19" fmla="*/ 1719988 w 6858001"/>
              <a:gd name="connsiteY19" fmla="*/ 184058 h 5896352"/>
              <a:gd name="connsiteX20" fmla="*/ 1949045 w 6858001"/>
              <a:gd name="connsiteY20" fmla="*/ 198849 h 5896352"/>
              <a:gd name="connsiteX21" fmla="*/ 2187703 w 6858001"/>
              <a:gd name="connsiteY21" fmla="*/ 212969 h 5896352"/>
              <a:gd name="connsiteX22" fmla="*/ 2436649 w 6858001"/>
              <a:gd name="connsiteY22" fmla="*/ 226248 h 5896352"/>
              <a:gd name="connsiteX23" fmla="*/ 2564208 w 6858001"/>
              <a:gd name="connsiteY23" fmla="*/ 230955 h 5896352"/>
              <a:gd name="connsiteX24" fmla="*/ 2694509 w 6858001"/>
              <a:gd name="connsiteY24" fmla="*/ 236165 h 5896352"/>
              <a:gd name="connsiteX25" fmla="*/ 2826868 w 6858001"/>
              <a:gd name="connsiteY25" fmla="*/ 241040 h 5896352"/>
              <a:gd name="connsiteX26" fmla="*/ 2959914 w 6858001"/>
              <a:gd name="connsiteY26" fmla="*/ 244234 h 5896352"/>
              <a:gd name="connsiteX27" fmla="*/ 3095702 w 6858001"/>
              <a:gd name="connsiteY27" fmla="*/ 247091 h 5896352"/>
              <a:gd name="connsiteX28" fmla="*/ 3232862 w 6858001"/>
              <a:gd name="connsiteY28" fmla="*/ 250117 h 5896352"/>
              <a:gd name="connsiteX29" fmla="*/ 3372765 w 6858001"/>
              <a:gd name="connsiteY29" fmla="*/ 252134 h 5896352"/>
              <a:gd name="connsiteX30" fmla="*/ 3514040 w 6858001"/>
              <a:gd name="connsiteY30" fmla="*/ 252134 h 5896352"/>
              <a:gd name="connsiteX31" fmla="*/ 3656686 w 6858001"/>
              <a:gd name="connsiteY31" fmla="*/ 253142 h 5896352"/>
              <a:gd name="connsiteX32" fmla="*/ 3800704 w 6858001"/>
              <a:gd name="connsiteY32" fmla="*/ 252134 h 5896352"/>
              <a:gd name="connsiteX33" fmla="*/ 3946780 w 6858001"/>
              <a:gd name="connsiteY33" fmla="*/ 250117 h 5896352"/>
              <a:gd name="connsiteX34" fmla="*/ 4092855 w 6858001"/>
              <a:gd name="connsiteY34" fmla="*/ 248268 h 5896352"/>
              <a:gd name="connsiteX35" fmla="*/ 4240988 w 6858001"/>
              <a:gd name="connsiteY35" fmla="*/ 244234 h 5896352"/>
              <a:gd name="connsiteX36" fmla="*/ 4390492 w 6858001"/>
              <a:gd name="connsiteY36" fmla="*/ 240032 h 5896352"/>
              <a:gd name="connsiteX37" fmla="*/ 4539997 w 6858001"/>
              <a:gd name="connsiteY37" fmla="*/ 235157 h 5896352"/>
              <a:gd name="connsiteX38" fmla="*/ 4690873 w 6858001"/>
              <a:gd name="connsiteY38" fmla="*/ 228266 h 5896352"/>
              <a:gd name="connsiteX39" fmla="*/ 4843120 w 6858001"/>
              <a:gd name="connsiteY39" fmla="*/ 220029 h 5896352"/>
              <a:gd name="connsiteX40" fmla="*/ 4996054 w 6858001"/>
              <a:gd name="connsiteY40" fmla="*/ 212129 h 5896352"/>
              <a:gd name="connsiteX41" fmla="*/ 5148987 w 6858001"/>
              <a:gd name="connsiteY41" fmla="*/ 202044 h 5896352"/>
              <a:gd name="connsiteX42" fmla="*/ 5303978 w 6858001"/>
              <a:gd name="connsiteY42" fmla="*/ 189941 h 5896352"/>
              <a:gd name="connsiteX43" fmla="*/ 5456911 w 6858001"/>
              <a:gd name="connsiteY43" fmla="*/ 177839 h 5896352"/>
              <a:gd name="connsiteX44" fmla="*/ 5612588 w 6858001"/>
              <a:gd name="connsiteY44" fmla="*/ 163887 h 5896352"/>
              <a:gd name="connsiteX45" fmla="*/ 5768950 w 6858001"/>
              <a:gd name="connsiteY45" fmla="*/ 148591 h 5896352"/>
              <a:gd name="connsiteX46" fmla="*/ 5923255 w 6858001"/>
              <a:gd name="connsiteY46" fmla="*/ 132455 h 5896352"/>
              <a:gd name="connsiteX47" fmla="*/ 6079618 w 6858001"/>
              <a:gd name="connsiteY47" fmla="*/ 113629 h 5896352"/>
              <a:gd name="connsiteX48" fmla="*/ 6235294 w 6858001"/>
              <a:gd name="connsiteY48" fmla="*/ 93458 h 5896352"/>
              <a:gd name="connsiteX49" fmla="*/ 6391657 w 6858001"/>
              <a:gd name="connsiteY49" fmla="*/ 73455 h 5896352"/>
              <a:gd name="connsiteX50" fmla="*/ 6547333 w 6858001"/>
              <a:gd name="connsiteY50" fmla="*/ 50091 h 5896352"/>
              <a:gd name="connsiteX51" fmla="*/ 6702324 w 6858001"/>
              <a:gd name="connsiteY51" fmla="*/ 26222 h 589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5896352">
                <a:moveTo>
                  <a:pt x="6858001" y="1177"/>
                </a:moveTo>
                <a:lnTo>
                  <a:pt x="6858001" y="1344715"/>
                </a:lnTo>
                <a:lnTo>
                  <a:pt x="6858000" y="1344715"/>
                </a:lnTo>
                <a:lnTo>
                  <a:pt x="6858000" y="5896352"/>
                </a:lnTo>
                <a:lnTo>
                  <a:pt x="0" y="5896351"/>
                </a:lnTo>
                <a:lnTo>
                  <a:pt x="0" y="904459"/>
                </a:lnTo>
                <a:lnTo>
                  <a:pt x="1" y="904459"/>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8" y="241040"/>
                </a:lnTo>
                <a:lnTo>
                  <a:pt x="2959914" y="244234"/>
                </a:lnTo>
                <a:lnTo>
                  <a:pt x="3095702" y="247091"/>
                </a:lnTo>
                <a:lnTo>
                  <a:pt x="3232862" y="250117"/>
                </a:lnTo>
                <a:lnTo>
                  <a:pt x="3372765" y="252134"/>
                </a:lnTo>
                <a:lnTo>
                  <a:pt x="3514040" y="252134"/>
                </a:lnTo>
                <a:lnTo>
                  <a:pt x="3656686" y="253142"/>
                </a:lnTo>
                <a:lnTo>
                  <a:pt x="3800704" y="252134"/>
                </a:lnTo>
                <a:lnTo>
                  <a:pt x="3946780" y="250117"/>
                </a:lnTo>
                <a:lnTo>
                  <a:pt x="4092855"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GB"/>
          </a:p>
        </p:txBody>
      </p:sp>
      <p:sp>
        <p:nvSpPr>
          <p:cNvPr id="30" name="Rectangle 29">
            <a:extLst>
              <a:ext uri="{FF2B5EF4-FFF2-40B4-BE49-F238E27FC236}">
                <a16:creationId xmlns:a16="http://schemas.microsoft.com/office/drawing/2014/main" id="{C1841CC0-B7A9-4828-B82F-9C6B433BD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grpSp>
        <p:nvGrpSpPr>
          <p:cNvPr id="32" name="Group 31">
            <a:extLst>
              <a:ext uri="{FF2B5EF4-FFF2-40B4-BE49-F238E27FC236}">
                <a16:creationId xmlns:a16="http://schemas.microsoft.com/office/drawing/2014/main" id="{08E05919-D800-40FD-A3BD-4B9CC4078E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571309" cy="6858000"/>
            <a:chOff x="0" y="0"/>
            <a:chExt cx="11428412" cy="6858000"/>
          </a:xfrm>
        </p:grpSpPr>
        <p:pic>
          <p:nvPicPr>
            <p:cNvPr id="33" name="Picture 32">
              <a:extLst>
                <a:ext uri="{FF2B5EF4-FFF2-40B4-BE49-F238E27FC236}">
                  <a16:creationId xmlns:a16="http://schemas.microsoft.com/office/drawing/2014/main" id="{DE70C79C-8688-4786-8FCD-43A4B5D5B7D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4" name="Picture 33">
              <a:extLst>
                <a:ext uri="{FF2B5EF4-FFF2-40B4-BE49-F238E27FC236}">
                  <a16:creationId xmlns:a16="http://schemas.microsoft.com/office/drawing/2014/main" id="{9A6338A0-2BDA-4E79-A762-AAD8608C0C2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5" name="Oval 34">
              <a:extLst>
                <a:ext uri="{FF2B5EF4-FFF2-40B4-BE49-F238E27FC236}">
                  <a16:creationId xmlns:a16="http://schemas.microsoft.com/office/drawing/2014/main" id="{B685624D-3645-4129-9FF6-0C59DBF23B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tx2">
                    <a:alpha val="7000"/>
                    <a:lumMod val="60000"/>
                    <a:lumOff val="40000"/>
                  </a:schemeClr>
                </a:gs>
                <a:gs pos="69000">
                  <a:schemeClr val="tx2">
                    <a:alpha val="0"/>
                    <a:lumMod val="60000"/>
                    <a:lumOff val="40000"/>
                  </a:schemeClr>
                </a:gs>
                <a:gs pos="36000">
                  <a:schemeClr val="tx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36" name="Picture 35">
              <a:extLst>
                <a:ext uri="{FF2B5EF4-FFF2-40B4-BE49-F238E27FC236}">
                  <a16:creationId xmlns:a16="http://schemas.microsoft.com/office/drawing/2014/main" id="{03F24C1B-E4C1-43E7-84B3-DD476F3836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7" name="Picture 36">
              <a:extLst>
                <a:ext uri="{FF2B5EF4-FFF2-40B4-BE49-F238E27FC236}">
                  <a16:creationId xmlns:a16="http://schemas.microsoft.com/office/drawing/2014/main" id="{8725CE5D-088A-4522-9817-4B485D6E7F8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grpSp>
      <p:sp>
        <p:nvSpPr>
          <p:cNvPr id="2" name="Title 1">
            <a:extLst>
              <a:ext uri="{FF2B5EF4-FFF2-40B4-BE49-F238E27FC236}">
                <a16:creationId xmlns:a16="http://schemas.microsoft.com/office/drawing/2014/main" id="{2366FEEF-AEB7-A4AB-E992-844CC7775B88}"/>
              </a:ext>
            </a:extLst>
          </p:cNvPr>
          <p:cNvSpPr>
            <a:spLocks noGrp="1"/>
          </p:cNvSpPr>
          <p:nvPr>
            <p:ph type="title"/>
          </p:nvPr>
        </p:nvSpPr>
        <p:spPr>
          <a:xfrm>
            <a:off x="866216" y="1447800"/>
            <a:ext cx="3564299" cy="3329581"/>
          </a:xfrm>
        </p:spPr>
        <p:txBody>
          <a:bodyPr vert="horz" lIns="91440" tIns="45720" rIns="91440" bIns="45720" rtlCol="0" anchor="b">
            <a:normAutofit/>
          </a:bodyPr>
          <a:lstStyle/>
          <a:p>
            <a:pPr defTabSz="457200">
              <a:lnSpc>
                <a:spcPct val="90000"/>
              </a:lnSpc>
            </a:pPr>
            <a:r>
              <a:rPr lang="en-US" sz="5000" b="0" i="0" kern="1200">
                <a:solidFill>
                  <a:srgbClr val="EBEBEB"/>
                </a:solidFill>
                <a:latin typeface="+mj-lt"/>
                <a:ea typeface="+mj-ea"/>
                <a:cs typeface="+mj-cs"/>
              </a:rPr>
              <a:t>Any questions?</a:t>
            </a:r>
          </a:p>
        </p:txBody>
      </p:sp>
      <p:pic>
        <p:nvPicPr>
          <p:cNvPr id="9" name="Graphic 8" descr="Question mark">
            <a:extLst>
              <a:ext uri="{FF2B5EF4-FFF2-40B4-BE49-F238E27FC236}">
                <a16:creationId xmlns:a16="http://schemas.microsoft.com/office/drawing/2014/main" id="{66E9D8C9-158A-797C-0112-A1304484FB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02515" y="2441986"/>
            <a:ext cx="2202627" cy="2202627"/>
          </a:xfrm>
          <a:prstGeom prst="rect">
            <a:avLst/>
          </a:prstGeom>
          <a:effectLst/>
        </p:spPr>
      </p:pic>
      <p:pic>
        <p:nvPicPr>
          <p:cNvPr id="5" name="Picture 4" descr="A red and yellow sign with a rooster on it&#10;&#10;AI-generated content may be incorrect.">
            <a:extLst>
              <a:ext uri="{FF2B5EF4-FFF2-40B4-BE49-F238E27FC236}">
                <a16:creationId xmlns:a16="http://schemas.microsoft.com/office/drawing/2014/main" id="{B3B76194-3F3A-BEA2-E929-9F934B48A2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28097" y="4078"/>
            <a:ext cx="743865" cy="11445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509209"/>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62AA3-05D1-D526-82D2-C0DA1E8618B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DE42FF0-F94D-3DAB-F5DC-A5616FA8ECEC}"/>
              </a:ext>
            </a:extLst>
          </p:cNvPr>
          <p:cNvSpPr txBox="1"/>
          <p:nvPr/>
        </p:nvSpPr>
        <p:spPr>
          <a:xfrm>
            <a:off x="112740" y="120942"/>
            <a:ext cx="6463008" cy="769441"/>
          </a:xfrm>
          <a:prstGeom prst="rect">
            <a:avLst/>
          </a:prstGeom>
          <a:noFill/>
        </p:spPr>
        <p:txBody>
          <a:bodyPr wrap="square" lIns="91440" tIns="45720" rIns="91440" bIns="45720" anchor="t">
            <a:spAutoFit/>
          </a:bodyPr>
          <a:lstStyle/>
          <a:p>
            <a:r>
              <a:rPr lang="en-GB" sz="4400" b="1" dirty="0">
                <a:solidFill>
                  <a:srgbClr val="E6B729">
                    <a:lumMod val="60000"/>
                    <a:lumOff val="40000"/>
                  </a:srgbClr>
                </a:solidFill>
                <a:latin typeface="Century Gothic"/>
                <a:ea typeface="+mj-ea"/>
                <a:cs typeface="Calibri"/>
              </a:rPr>
              <a:t>Meet the Phase Staff:</a:t>
            </a:r>
            <a:endParaRPr lang="en-US" dirty="0"/>
          </a:p>
        </p:txBody>
      </p:sp>
      <p:sp>
        <p:nvSpPr>
          <p:cNvPr id="6" name="TextBox 5">
            <a:extLst>
              <a:ext uri="{FF2B5EF4-FFF2-40B4-BE49-F238E27FC236}">
                <a16:creationId xmlns:a16="http://schemas.microsoft.com/office/drawing/2014/main" id="{195BDF0C-A790-58D5-359F-5A8D65BB235E}"/>
              </a:ext>
            </a:extLst>
          </p:cNvPr>
          <p:cNvSpPr txBox="1"/>
          <p:nvPr/>
        </p:nvSpPr>
        <p:spPr>
          <a:xfrm>
            <a:off x="3817758" y="3186106"/>
            <a:ext cx="220249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Century Gothic" panose="020B0502020202020204"/>
              </a:rPr>
              <a:t> Mrs Suzie Reeves                                                         </a:t>
            </a:r>
            <a:endParaRPr kumimoji="0" lang="en-GB"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8" name="TextBox 7">
            <a:extLst>
              <a:ext uri="{FF2B5EF4-FFF2-40B4-BE49-F238E27FC236}">
                <a16:creationId xmlns:a16="http://schemas.microsoft.com/office/drawing/2014/main" id="{F2C69711-D80A-184B-3CB4-9B31B4759A8B}"/>
              </a:ext>
            </a:extLst>
          </p:cNvPr>
          <p:cNvSpPr txBox="1"/>
          <p:nvPr/>
        </p:nvSpPr>
        <p:spPr>
          <a:xfrm>
            <a:off x="1370233" y="6215897"/>
            <a:ext cx="4990872" cy="369332"/>
          </a:xfrm>
          <a:prstGeom prst="rect">
            <a:avLst/>
          </a:prstGeom>
          <a:noFill/>
        </p:spPr>
        <p:txBody>
          <a:bodyPr wrap="square">
            <a:spAutoFit/>
          </a:bodyPr>
          <a:lstStyle/>
          <a:p>
            <a:r>
              <a:rPr lang="en-GB" dirty="0"/>
              <a:t>Mrs Sarah Munro </a:t>
            </a:r>
          </a:p>
        </p:txBody>
      </p:sp>
      <p:sp>
        <p:nvSpPr>
          <p:cNvPr id="12" name="TextBox 11">
            <a:extLst>
              <a:ext uri="{FF2B5EF4-FFF2-40B4-BE49-F238E27FC236}">
                <a16:creationId xmlns:a16="http://schemas.microsoft.com/office/drawing/2014/main" id="{EE7F4395-7092-FA60-75D6-98CD3C2931A2}"/>
              </a:ext>
            </a:extLst>
          </p:cNvPr>
          <p:cNvSpPr txBox="1"/>
          <p:nvPr/>
        </p:nvSpPr>
        <p:spPr>
          <a:xfrm>
            <a:off x="3865669" y="6215897"/>
            <a:ext cx="4990872" cy="369332"/>
          </a:xfrm>
          <a:prstGeom prst="rect">
            <a:avLst/>
          </a:prstGeom>
          <a:noFill/>
        </p:spPr>
        <p:txBody>
          <a:bodyPr wrap="square">
            <a:spAutoFit/>
          </a:bodyPr>
          <a:lstStyle/>
          <a:p>
            <a:r>
              <a:rPr lang="en-GB" dirty="0"/>
              <a:t>Mrs Kaye Lambell  </a:t>
            </a:r>
          </a:p>
        </p:txBody>
      </p:sp>
      <p:sp>
        <p:nvSpPr>
          <p:cNvPr id="16" name="TextBox 15">
            <a:extLst>
              <a:ext uri="{FF2B5EF4-FFF2-40B4-BE49-F238E27FC236}">
                <a16:creationId xmlns:a16="http://schemas.microsoft.com/office/drawing/2014/main" id="{1DCE189E-FC05-5569-B052-211158DFD6B0}"/>
              </a:ext>
            </a:extLst>
          </p:cNvPr>
          <p:cNvSpPr txBox="1"/>
          <p:nvPr/>
        </p:nvSpPr>
        <p:spPr>
          <a:xfrm>
            <a:off x="294307" y="3162321"/>
            <a:ext cx="311689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Century Gothic" panose="020B0502020202020204"/>
              </a:rPr>
              <a:t>Mrs Anne Marie Nicholson                                                  </a:t>
            </a:r>
            <a:endParaRPr kumimoji="0" lang="en-GB"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7" name="TextBox 16">
            <a:extLst>
              <a:ext uri="{FF2B5EF4-FFF2-40B4-BE49-F238E27FC236}">
                <a16:creationId xmlns:a16="http://schemas.microsoft.com/office/drawing/2014/main" id="{2610E14A-165C-AFC0-2B79-1278C7BD9975}"/>
              </a:ext>
            </a:extLst>
          </p:cNvPr>
          <p:cNvSpPr txBox="1"/>
          <p:nvPr/>
        </p:nvSpPr>
        <p:spPr>
          <a:xfrm>
            <a:off x="211262" y="933935"/>
            <a:ext cx="4990872"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prstClr val="white"/>
                </a:solidFill>
                <a:effectLst/>
                <a:uLnTx/>
                <a:uFillTx/>
                <a:latin typeface="Century Gothic" panose="020B0502020202020204"/>
                <a:ea typeface="+mn-ea"/>
                <a:cs typeface="+mn-cs"/>
              </a:rPr>
              <a:t>Year 1</a:t>
            </a:r>
            <a:r>
              <a:rPr lang="en-GB" sz="2400" b="1" u="sng" dirty="0">
                <a:solidFill>
                  <a:prstClr val="white"/>
                </a:solidFill>
                <a:latin typeface="Century Gothic" panose="020B0502020202020204"/>
              </a:rPr>
              <a:t>                                                         </a:t>
            </a:r>
            <a:endParaRPr kumimoji="0" lang="en-GB" sz="2400" b="1" i="0" u="sng"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8" name="TextBox 17">
            <a:extLst>
              <a:ext uri="{FF2B5EF4-FFF2-40B4-BE49-F238E27FC236}">
                <a16:creationId xmlns:a16="http://schemas.microsoft.com/office/drawing/2014/main" id="{FD828E1C-280E-0E79-ADE4-1C8BB3EF3C2E}"/>
              </a:ext>
            </a:extLst>
          </p:cNvPr>
          <p:cNvSpPr txBox="1"/>
          <p:nvPr/>
        </p:nvSpPr>
        <p:spPr>
          <a:xfrm>
            <a:off x="6361105" y="3181510"/>
            <a:ext cx="230653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Century Gothic" panose="020B0502020202020204"/>
              </a:rPr>
              <a:t>Miss Sarah Pryce                                                          </a:t>
            </a:r>
            <a:endParaRPr kumimoji="0" lang="en-GB"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20" name="Picture 19">
            <a:extLst>
              <a:ext uri="{FF2B5EF4-FFF2-40B4-BE49-F238E27FC236}">
                <a16:creationId xmlns:a16="http://schemas.microsoft.com/office/drawing/2014/main" id="{FEB86D68-AB34-1083-429C-F70D4231C1F6}"/>
              </a:ext>
            </a:extLst>
          </p:cNvPr>
          <p:cNvPicPr>
            <a:picLocks noChangeAspect="1"/>
          </p:cNvPicPr>
          <p:nvPr/>
        </p:nvPicPr>
        <p:blipFill>
          <a:blip r:embed="rId3"/>
          <a:stretch>
            <a:fillRect/>
          </a:stretch>
        </p:blipFill>
        <p:spPr>
          <a:xfrm>
            <a:off x="1466994" y="982850"/>
            <a:ext cx="1685925" cy="2240404"/>
          </a:xfrm>
          <a:prstGeom prst="rect">
            <a:avLst/>
          </a:prstGeom>
        </p:spPr>
      </p:pic>
      <p:pic>
        <p:nvPicPr>
          <p:cNvPr id="22" name="Picture 21">
            <a:extLst>
              <a:ext uri="{FF2B5EF4-FFF2-40B4-BE49-F238E27FC236}">
                <a16:creationId xmlns:a16="http://schemas.microsoft.com/office/drawing/2014/main" id="{746ABA03-088C-31E3-E52E-826B31C78975}"/>
              </a:ext>
            </a:extLst>
          </p:cNvPr>
          <p:cNvPicPr>
            <a:picLocks noChangeAspect="1"/>
          </p:cNvPicPr>
          <p:nvPr/>
        </p:nvPicPr>
        <p:blipFill>
          <a:blip r:embed="rId4"/>
          <a:stretch>
            <a:fillRect/>
          </a:stretch>
        </p:blipFill>
        <p:spPr>
          <a:xfrm>
            <a:off x="3946902" y="959064"/>
            <a:ext cx="1685925" cy="2182883"/>
          </a:xfrm>
          <a:prstGeom prst="rect">
            <a:avLst/>
          </a:prstGeom>
        </p:spPr>
      </p:pic>
      <p:pic>
        <p:nvPicPr>
          <p:cNvPr id="24" name="Picture 23">
            <a:extLst>
              <a:ext uri="{FF2B5EF4-FFF2-40B4-BE49-F238E27FC236}">
                <a16:creationId xmlns:a16="http://schemas.microsoft.com/office/drawing/2014/main" id="{E469B31A-AC2D-17E5-0684-845A1C187BE2}"/>
              </a:ext>
            </a:extLst>
          </p:cNvPr>
          <p:cNvPicPr>
            <a:picLocks noChangeAspect="1"/>
          </p:cNvPicPr>
          <p:nvPr/>
        </p:nvPicPr>
        <p:blipFill>
          <a:blip r:embed="rId5"/>
          <a:stretch>
            <a:fillRect/>
          </a:stretch>
        </p:blipFill>
        <p:spPr>
          <a:xfrm>
            <a:off x="6499615" y="922649"/>
            <a:ext cx="1685925" cy="2098132"/>
          </a:xfrm>
          <a:prstGeom prst="rect">
            <a:avLst/>
          </a:prstGeom>
        </p:spPr>
      </p:pic>
      <p:pic>
        <p:nvPicPr>
          <p:cNvPr id="9" name="Picture 8">
            <a:extLst>
              <a:ext uri="{FF2B5EF4-FFF2-40B4-BE49-F238E27FC236}">
                <a16:creationId xmlns:a16="http://schemas.microsoft.com/office/drawing/2014/main" id="{3EEE38FA-AA20-5501-136F-D4584BC619A5}"/>
              </a:ext>
            </a:extLst>
          </p:cNvPr>
          <p:cNvPicPr>
            <a:picLocks noChangeAspect="1"/>
          </p:cNvPicPr>
          <p:nvPr/>
        </p:nvPicPr>
        <p:blipFill>
          <a:blip r:embed="rId6"/>
          <a:stretch>
            <a:fillRect/>
          </a:stretch>
        </p:blipFill>
        <p:spPr>
          <a:xfrm>
            <a:off x="1466994" y="3806038"/>
            <a:ext cx="1666875" cy="2304563"/>
          </a:xfrm>
          <a:prstGeom prst="rect">
            <a:avLst/>
          </a:prstGeom>
        </p:spPr>
      </p:pic>
      <p:pic>
        <p:nvPicPr>
          <p:cNvPr id="10" name="Picture 9">
            <a:extLst>
              <a:ext uri="{FF2B5EF4-FFF2-40B4-BE49-F238E27FC236}">
                <a16:creationId xmlns:a16="http://schemas.microsoft.com/office/drawing/2014/main" id="{51C85FD3-4735-40BB-E1CE-57C05B9DF334}"/>
              </a:ext>
            </a:extLst>
          </p:cNvPr>
          <p:cNvPicPr>
            <a:picLocks noChangeAspect="1"/>
          </p:cNvPicPr>
          <p:nvPr/>
        </p:nvPicPr>
        <p:blipFill>
          <a:blip r:embed="rId7"/>
          <a:stretch>
            <a:fillRect/>
          </a:stretch>
        </p:blipFill>
        <p:spPr>
          <a:xfrm>
            <a:off x="3946902" y="3806038"/>
            <a:ext cx="1666875" cy="2233382"/>
          </a:xfrm>
          <a:prstGeom prst="rect">
            <a:avLst/>
          </a:prstGeom>
        </p:spPr>
      </p:pic>
    </p:spTree>
    <p:extLst>
      <p:ext uri="{BB962C8B-B14F-4D97-AF65-F5344CB8AC3E}">
        <p14:creationId xmlns:p14="http://schemas.microsoft.com/office/powerpoint/2010/main" val="1563756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5BED1-E3F3-5999-B265-EC1ED0357FC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D267B96-5831-9E50-64AD-7E0B3EB7DE5B}"/>
              </a:ext>
            </a:extLst>
          </p:cNvPr>
          <p:cNvSpPr txBox="1"/>
          <p:nvPr/>
        </p:nvSpPr>
        <p:spPr>
          <a:xfrm>
            <a:off x="112740" y="120942"/>
            <a:ext cx="6463008" cy="769441"/>
          </a:xfrm>
          <a:prstGeom prst="rect">
            <a:avLst/>
          </a:prstGeom>
          <a:noFill/>
        </p:spPr>
        <p:txBody>
          <a:bodyPr wrap="square" lIns="91440" tIns="45720" rIns="91440" bIns="45720" anchor="t">
            <a:spAutoFit/>
          </a:bodyPr>
          <a:lstStyle/>
          <a:p>
            <a:r>
              <a:rPr lang="en-GB" sz="4400" b="1" dirty="0">
                <a:solidFill>
                  <a:srgbClr val="E6B729">
                    <a:lumMod val="60000"/>
                    <a:lumOff val="40000"/>
                  </a:srgbClr>
                </a:solidFill>
                <a:latin typeface="Century Gothic"/>
                <a:ea typeface="+mj-ea"/>
                <a:cs typeface="Calibri"/>
              </a:rPr>
              <a:t>Meet the Phase Staff:</a:t>
            </a:r>
            <a:endParaRPr lang="en-US" dirty="0"/>
          </a:p>
        </p:txBody>
      </p:sp>
      <p:sp>
        <p:nvSpPr>
          <p:cNvPr id="6" name="TextBox 5">
            <a:extLst>
              <a:ext uri="{FF2B5EF4-FFF2-40B4-BE49-F238E27FC236}">
                <a16:creationId xmlns:a16="http://schemas.microsoft.com/office/drawing/2014/main" id="{53E33E9B-C35E-CBD5-12D8-690B493EA745}"/>
              </a:ext>
            </a:extLst>
          </p:cNvPr>
          <p:cNvSpPr txBox="1"/>
          <p:nvPr/>
        </p:nvSpPr>
        <p:spPr>
          <a:xfrm>
            <a:off x="4737634" y="3218149"/>
            <a:ext cx="220249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Century Gothic" panose="020B0502020202020204"/>
              </a:rPr>
              <a:t> Mr Anthony Fox                                                         </a:t>
            </a:r>
            <a:endParaRPr kumimoji="0" lang="en-GB"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8" name="TextBox 7">
            <a:extLst>
              <a:ext uri="{FF2B5EF4-FFF2-40B4-BE49-F238E27FC236}">
                <a16:creationId xmlns:a16="http://schemas.microsoft.com/office/drawing/2014/main" id="{3DB75AF3-6CD2-75AA-F3E2-C0459EEC69A4}"/>
              </a:ext>
            </a:extLst>
          </p:cNvPr>
          <p:cNvSpPr txBox="1"/>
          <p:nvPr/>
        </p:nvSpPr>
        <p:spPr>
          <a:xfrm>
            <a:off x="3489915" y="6171105"/>
            <a:ext cx="2164170" cy="369332"/>
          </a:xfrm>
          <a:prstGeom prst="rect">
            <a:avLst/>
          </a:prstGeom>
          <a:noFill/>
        </p:spPr>
        <p:txBody>
          <a:bodyPr wrap="square">
            <a:spAutoFit/>
          </a:bodyPr>
          <a:lstStyle/>
          <a:p>
            <a:r>
              <a:rPr lang="en-GB" dirty="0"/>
              <a:t>Mrs Jackie Booth </a:t>
            </a:r>
          </a:p>
        </p:txBody>
      </p:sp>
      <p:sp>
        <p:nvSpPr>
          <p:cNvPr id="12" name="TextBox 11">
            <a:extLst>
              <a:ext uri="{FF2B5EF4-FFF2-40B4-BE49-F238E27FC236}">
                <a16:creationId xmlns:a16="http://schemas.microsoft.com/office/drawing/2014/main" id="{955B9987-C96A-D6C7-1349-7D2AAF57D3B1}"/>
              </a:ext>
            </a:extLst>
          </p:cNvPr>
          <p:cNvSpPr txBox="1"/>
          <p:nvPr/>
        </p:nvSpPr>
        <p:spPr>
          <a:xfrm>
            <a:off x="897976" y="6171105"/>
            <a:ext cx="2403720" cy="369332"/>
          </a:xfrm>
          <a:prstGeom prst="rect">
            <a:avLst/>
          </a:prstGeom>
          <a:noFill/>
        </p:spPr>
        <p:txBody>
          <a:bodyPr wrap="square">
            <a:spAutoFit/>
          </a:bodyPr>
          <a:lstStyle/>
          <a:p>
            <a:r>
              <a:rPr lang="en-GB" dirty="0"/>
              <a:t>Mrs Kaye Lambell  </a:t>
            </a:r>
          </a:p>
        </p:txBody>
      </p:sp>
      <p:sp>
        <p:nvSpPr>
          <p:cNvPr id="16" name="TextBox 15">
            <a:extLst>
              <a:ext uri="{FF2B5EF4-FFF2-40B4-BE49-F238E27FC236}">
                <a16:creationId xmlns:a16="http://schemas.microsoft.com/office/drawing/2014/main" id="{47238DEE-75F5-2194-5D03-806EF99A1813}"/>
              </a:ext>
            </a:extLst>
          </p:cNvPr>
          <p:cNvSpPr txBox="1"/>
          <p:nvPr/>
        </p:nvSpPr>
        <p:spPr>
          <a:xfrm>
            <a:off x="2090255" y="3059668"/>
            <a:ext cx="311689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Century Gothic" panose="020B0502020202020204"/>
              </a:rPr>
              <a:t>Mrs Clare Crowe                                         </a:t>
            </a:r>
            <a:endParaRPr kumimoji="0" lang="en-GB"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7" name="TextBox 16">
            <a:extLst>
              <a:ext uri="{FF2B5EF4-FFF2-40B4-BE49-F238E27FC236}">
                <a16:creationId xmlns:a16="http://schemas.microsoft.com/office/drawing/2014/main" id="{E47A42BD-0A00-C8B4-9E1A-64233C1C3CF2}"/>
              </a:ext>
            </a:extLst>
          </p:cNvPr>
          <p:cNvSpPr txBox="1"/>
          <p:nvPr/>
        </p:nvSpPr>
        <p:spPr>
          <a:xfrm>
            <a:off x="490510" y="959065"/>
            <a:ext cx="4990872"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prstClr val="white"/>
                </a:solidFill>
                <a:effectLst/>
                <a:uLnTx/>
                <a:uFillTx/>
                <a:latin typeface="Century Gothic" panose="020B0502020202020204"/>
                <a:ea typeface="+mn-ea"/>
                <a:cs typeface="+mn-cs"/>
              </a:rPr>
              <a:t>Year 2</a:t>
            </a:r>
            <a:r>
              <a:rPr lang="en-GB" sz="2400" b="1" u="sng" dirty="0">
                <a:solidFill>
                  <a:prstClr val="white"/>
                </a:solidFill>
                <a:latin typeface="Century Gothic" panose="020B0502020202020204"/>
              </a:rPr>
              <a:t>                                                         </a:t>
            </a:r>
            <a:endParaRPr kumimoji="0" lang="en-GB" sz="2400" b="1" i="0" u="sng"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8" name="TextBox 17">
            <a:extLst>
              <a:ext uri="{FF2B5EF4-FFF2-40B4-BE49-F238E27FC236}">
                <a16:creationId xmlns:a16="http://schemas.microsoft.com/office/drawing/2014/main" id="{2B2D2B51-2E9E-7CA3-752A-14148F9ECD12}"/>
              </a:ext>
            </a:extLst>
          </p:cNvPr>
          <p:cNvSpPr txBox="1"/>
          <p:nvPr/>
        </p:nvSpPr>
        <p:spPr>
          <a:xfrm>
            <a:off x="6103759" y="6132777"/>
            <a:ext cx="273361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Century Gothic" panose="020B0502020202020204"/>
              </a:rPr>
              <a:t>Mrs Becky Evans                                                           </a:t>
            </a:r>
            <a:endParaRPr kumimoji="0" lang="en-GB"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0" name="Picture 9">
            <a:extLst>
              <a:ext uri="{FF2B5EF4-FFF2-40B4-BE49-F238E27FC236}">
                <a16:creationId xmlns:a16="http://schemas.microsoft.com/office/drawing/2014/main" id="{FE45BCA1-A48F-C5C6-7835-F15021227866}"/>
              </a:ext>
            </a:extLst>
          </p:cNvPr>
          <p:cNvPicPr>
            <a:picLocks noChangeAspect="1"/>
          </p:cNvPicPr>
          <p:nvPr/>
        </p:nvPicPr>
        <p:blipFill>
          <a:blip r:embed="rId3"/>
          <a:stretch>
            <a:fillRect/>
          </a:stretch>
        </p:blipFill>
        <p:spPr>
          <a:xfrm>
            <a:off x="1256817" y="3778661"/>
            <a:ext cx="1666875" cy="2233382"/>
          </a:xfrm>
          <a:prstGeom prst="rect">
            <a:avLst/>
          </a:prstGeom>
        </p:spPr>
      </p:pic>
      <p:pic>
        <p:nvPicPr>
          <p:cNvPr id="2" name="Picture 1">
            <a:extLst>
              <a:ext uri="{FF2B5EF4-FFF2-40B4-BE49-F238E27FC236}">
                <a16:creationId xmlns:a16="http://schemas.microsoft.com/office/drawing/2014/main" id="{623B98E7-A480-82A6-E2EE-D7E9439539FA}"/>
              </a:ext>
            </a:extLst>
          </p:cNvPr>
          <p:cNvPicPr>
            <a:picLocks noChangeAspect="1"/>
          </p:cNvPicPr>
          <p:nvPr/>
        </p:nvPicPr>
        <p:blipFill>
          <a:blip r:embed="rId4"/>
          <a:stretch>
            <a:fillRect/>
          </a:stretch>
        </p:blipFill>
        <p:spPr>
          <a:xfrm>
            <a:off x="1995260" y="903491"/>
            <a:ext cx="1981372" cy="2108006"/>
          </a:xfrm>
          <a:prstGeom prst="rect">
            <a:avLst/>
          </a:prstGeom>
        </p:spPr>
      </p:pic>
      <p:pic>
        <p:nvPicPr>
          <p:cNvPr id="3" name="Picture 2">
            <a:extLst>
              <a:ext uri="{FF2B5EF4-FFF2-40B4-BE49-F238E27FC236}">
                <a16:creationId xmlns:a16="http://schemas.microsoft.com/office/drawing/2014/main" id="{F02E0251-C0D1-964D-02AD-3428CE3B62E9}"/>
              </a:ext>
            </a:extLst>
          </p:cNvPr>
          <p:cNvPicPr>
            <a:picLocks noChangeAspect="1"/>
          </p:cNvPicPr>
          <p:nvPr/>
        </p:nvPicPr>
        <p:blipFill>
          <a:blip r:embed="rId5"/>
          <a:stretch>
            <a:fillRect/>
          </a:stretch>
        </p:blipFill>
        <p:spPr>
          <a:xfrm>
            <a:off x="4898581" y="951662"/>
            <a:ext cx="1682642" cy="2108006"/>
          </a:xfrm>
          <a:prstGeom prst="rect">
            <a:avLst/>
          </a:prstGeom>
        </p:spPr>
      </p:pic>
      <p:pic>
        <p:nvPicPr>
          <p:cNvPr id="4" name="Picture 3">
            <a:extLst>
              <a:ext uri="{FF2B5EF4-FFF2-40B4-BE49-F238E27FC236}">
                <a16:creationId xmlns:a16="http://schemas.microsoft.com/office/drawing/2014/main" id="{FECA5798-C7EF-8458-33C4-7D9EFE160BFF}"/>
              </a:ext>
            </a:extLst>
          </p:cNvPr>
          <p:cNvPicPr>
            <a:picLocks noChangeAspect="1"/>
          </p:cNvPicPr>
          <p:nvPr/>
        </p:nvPicPr>
        <p:blipFill>
          <a:blip r:embed="rId6"/>
          <a:stretch>
            <a:fillRect/>
          </a:stretch>
        </p:blipFill>
        <p:spPr>
          <a:xfrm>
            <a:off x="3738562" y="3656163"/>
            <a:ext cx="1666875" cy="2355880"/>
          </a:xfrm>
          <a:prstGeom prst="rect">
            <a:avLst/>
          </a:prstGeom>
        </p:spPr>
      </p:pic>
      <p:pic>
        <p:nvPicPr>
          <p:cNvPr id="7" name="Picture 6">
            <a:extLst>
              <a:ext uri="{FF2B5EF4-FFF2-40B4-BE49-F238E27FC236}">
                <a16:creationId xmlns:a16="http://schemas.microsoft.com/office/drawing/2014/main" id="{40E78878-3E9F-68BC-54DD-4CD96C130E4C}"/>
              </a:ext>
            </a:extLst>
          </p:cNvPr>
          <p:cNvPicPr>
            <a:picLocks noChangeAspect="1"/>
          </p:cNvPicPr>
          <p:nvPr/>
        </p:nvPicPr>
        <p:blipFill>
          <a:blip r:embed="rId7"/>
          <a:stretch>
            <a:fillRect/>
          </a:stretch>
        </p:blipFill>
        <p:spPr>
          <a:xfrm>
            <a:off x="6339400" y="3656163"/>
            <a:ext cx="1666875" cy="2259084"/>
          </a:xfrm>
          <a:prstGeom prst="rect">
            <a:avLst/>
          </a:prstGeom>
        </p:spPr>
      </p:pic>
    </p:spTree>
    <p:extLst>
      <p:ext uri="{BB962C8B-B14F-4D97-AF65-F5344CB8AC3E}">
        <p14:creationId xmlns:p14="http://schemas.microsoft.com/office/powerpoint/2010/main" val="522810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0F5B9-1B7F-744A-F010-A4E23058D39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7C5DE0B-A6F4-77C4-E826-7356AEBB7E82}"/>
              </a:ext>
            </a:extLst>
          </p:cNvPr>
          <p:cNvSpPr txBox="1"/>
          <p:nvPr/>
        </p:nvSpPr>
        <p:spPr>
          <a:xfrm>
            <a:off x="112740" y="120942"/>
            <a:ext cx="8389950" cy="769441"/>
          </a:xfrm>
          <a:prstGeom prst="rect">
            <a:avLst/>
          </a:prstGeom>
          <a:noFill/>
        </p:spPr>
        <p:txBody>
          <a:bodyPr wrap="square" lIns="91440" tIns="45720" rIns="91440" bIns="45720" anchor="t">
            <a:spAutoFit/>
          </a:bodyPr>
          <a:lstStyle/>
          <a:p>
            <a:r>
              <a:rPr lang="en-GB" sz="4400" b="1" dirty="0">
                <a:solidFill>
                  <a:srgbClr val="E6B729">
                    <a:lumMod val="60000"/>
                    <a:lumOff val="40000"/>
                  </a:srgbClr>
                </a:solidFill>
                <a:latin typeface="Century Gothic"/>
                <a:ea typeface="+mj-ea"/>
                <a:cs typeface="Calibri"/>
              </a:rPr>
              <a:t>Senior Leadership Team</a:t>
            </a:r>
            <a:endParaRPr lang="en-US" dirty="0"/>
          </a:p>
        </p:txBody>
      </p:sp>
      <p:sp>
        <p:nvSpPr>
          <p:cNvPr id="2" name="TextBox 1">
            <a:extLst>
              <a:ext uri="{FF2B5EF4-FFF2-40B4-BE49-F238E27FC236}">
                <a16:creationId xmlns:a16="http://schemas.microsoft.com/office/drawing/2014/main" id="{39360B06-7BB6-F695-5CA0-D55FFC28E0E0}"/>
              </a:ext>
            </a:extLst>
          </p:cNvPr>
          <p:cNvSpPr txBox="1"/>
          <p:nvPr/>
        </p:nvSpPr>
        <p:spPr>
          <a:xfrm>
            <a:off x="415822" y="3288453"/>
            <a:ext cx="24003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Mr Danny Brown</a:t>
            </a:r>
          </a:p>
        </p:txBody>
      </p:sp>
      <p:sp>
        <p:nvSpPr>
          <p:cNvPr id="3" name="TextBox 2">
            <a:extLst>
              <a:ext uri="{FF2B5EF4-FFF2-40B4-BE49-F238E27FC236}">
                <a16:creationId xmlns:a16="http://schemas.microsoft.com/office/drawing/2014/main" id="{56AC3832-75FE-7ACC-CE59-E6903F330D6B}"/>
              </a:ext>
            </a:extLst>
          </p:cNvPr>
          <p:cNvSpPr txBox="1"/>
          <p:nvPr/>
        </p:nvSpPr>
        <p:spPr>
          <a:xfrm>
            <a:off x="3288283" y="3288453"/>
            <a:ext cx="24003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Miss Tina </a:t>
            </a:r>
            <a:r>
              <a:rPr lang="en-GB" dirty="0" err="1"/>
              <a:t>Rootham</a:t>
            </a:r>
            <a:endParaRPr lang="en-US" dirty="0" err="1"/>
          </a:p>
        </p:txBody>
      </p:sp>
      <p:sp>
        <p:nvSpPr>
          <p:cNvPr id="4" name="TextBox 3">
            <a:extLst>
              <a:ext uri="{FF2B5EF4-FFF2-40B4-BE49-F238E27FC236}">
                <a16:creationId xmlns:a16="http://schemas.microsoft.com/office/drawing/2014/main" id="{9EDDBF19-9C69-3611-D6FF-3099D00F1E8B}"/>
              </a:ext>
            </a:extLst>
          </p:cNvPr>
          <p:cNvSpPr txBox="1"/>
          <p:nvPr/>
        </p:nvSpPr>
        <p:spPr>
          <a:xfrm>
            <a:off x="6412084" y="3312390"/>
            <a:ext cx="24003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Mrs Clare Crowe</a:t>
            </a:r>
          </a:p>
        </p:txBody>
      </p:sp>
      <p:sp>
        <p:nvSpPr>
          <p:cNvPr id="6" name="TextBox 5">
            <a:extLst>
              <a:ext uri="{FF2B5EF4-FFF2-40B4-BE49-F238E27FC236}">
                <a16:creationId xmlns:a16="http://schemas.microsoft.com/office/drawing/2014/main" id="{7D7AA4D5-ED31-B3D6-979B-BC045C83D818}"/>
              </a:ext>
            </a:extLst>
          </p:cNvPr>
          <p:cNvSpPr txBox="1"/>
          <p:nvPr/>
        </p:nvSpPr>
        <p:spPr>
          <a:xfrm>
            <a:off x="6304367" y="6508003"/>
            <a:ext cx="24960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Mr Michael Statham</a:t>
            </a:r>
            <a:endParaRPr lang="en-US" dirty="0"/>
          </a:p>
        </p:txBody>
      </p:sp>
      <p:sp>
        <p:nvSpPr>
          <p:cNvPr id="7" name="TextBox 6">
            <a:extLst>
              <a:ext uri="{FF2B5EF4-FFF2-40B4-BE49-F238E27FC236}">
                <a16:creationId xmlns:a16="http://schemas.microsoft.com/office/drawing/2014/main" id="{21C03727-27E7-30B0-8946-3B703C8792C0}"/>
              </a:ext>
            </a:extLst>
          </p:cNvPr>
          <p:cNvSpPr txBox="1"/>
          <p:nvPr/>
        </p:nvSpPr>
        <p:spPr>
          <a:xfrm>
            <a:off x="3653325" y="6508002"/>
            <a:ext cx="24003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Mr Chris Ware</a:t>
            </a:r>
            <a:endParaRPr lang="en-US" dirty="0"/>
          </a:p>
        </p:txBody>
      </p:sp>
      <p:sp>
        <p:nvSpPr>
          <p:cNvPr id="8" name="TextBox 7">
            <a:extLst>
              <a:ext uri="{FF2B5EF4-FFF2-40B4-BE49-F238E27FC236}">
                <a16:creationId xmlns:a16="http://schemas.microsoft.com/office/drawing/2014/main" id="{692AD01F-C463-7F94-BD4A-B458787A309F}"/>
              </a:ext>
            </a:extLst>
          </p:cNvPr>
          <p:cNvSpPr txBox="1"/>
          <p:nvPr/>
        </p:nvSpPr>
        <p:spPr>
          <a:xfrm>
            <a:off x="403854" y="6508003"/>
            <a:ext cx="24003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Mrs Carole Welsh</a:t>
            </a:r>
            <a:endParaRPr lang="en-US" dirty="0"/>
          </a:p>
        </p:txBody>
      </p:sp>
      <p:pic>
        <p:nvPicPr>
          <p:cNvPr id="9" name="Picture 8" descr="A person smiling for a selfie&#10;&#10;AI-generated content may be incorrect.">
            <a:extLst>
              <a:ext uri="{FF2B5EF4-FFF2-40B4-BE49-F238E27FC236}">
                <a16:creationId xmlns:a16="http://schemas.microsoft.com/office/drawing/2014/main" id="{D5DBFCD8-0368-AE7D-B35A-BEE93CA86BF9}"/>
              </a:ext>
            </a:extLst>
          </p:cNvPr>
          <p:cNvPicPr>
            <a:picLocks noChangeAspect="1"/>
          </p:cNvPicPr>
          <p:nvPr/>
        </p:nvPicPr>
        <p:blipFill>
          <a:blip r:embed="rId2"/>
          <a:stretch>
            <a:fillRect/>
          </a:stretch>
        </p:blipFill>
        <p:spPr>
          <a:xfrm>
            <a:off x="460790" y="891660"/>
            <a:ext cx="1825210" cy="2399702"/>
          </a:xfrm>
          <a:prstGeom prst="rect">
            <a:avLst/>
          </a:prstGeom>
        </p:spPr>
      </p:pic>
      <p:pic>
        <p:nvPicPr>
          <p:cNvPr id="10" name="Picture 9" descr="A person smiling for a picture&#10;&#10;AI-generated content may be incorrect.">
            <a:extLst>
              <a:ext uri="{FF2B5EF4-FFF2-40B4-BE49-F238E27FC236}">
                <a16:creationId xmlns:a16="http://schemas.microsoft.com/office/drawing/2014/main" id="{FAA2CBB7-C6F5-ABE3-6F79-7D5E735FCFFC}"/>
              </a:ext>
            </a:extLst>
          </p:cNvPr>
          <p:cNvPicPr>
            <a:picLocks noChangeAspect="1"/>
          </p:cNvPicPr>
          <p:nvPr/>
        </p:nvPicPr>
        <p:blipFill>
          <a:blip r:embed="rId3"/>
          <a:stretch>
            <a:fillRect/>
          </a:stretch>
        </p:blipFill>
        <p:spPr>
          <a:xfrm>
            <a:off x="6427829" y="3938264"/>
            <a:ext cx="1973421" cy="2566064"/>
          </a:xfrm>
          <a:prstGeom prst="rect">
            <a:avLst/>
          </a:prstGeom>
        </p:spPr>
      </p:pic>
      <p:pic>
        <p:nvPicPr>
          <p:cNvPr id="11" name="Picture 10" descr="A person smiling for a picture&#10;&#10;AI-generated content may be incorrect.">
            <a:extLst>
              <a:ext uri="{FF2B5EF4-FFF2-40B4-BE49-F238E27FC236}">
                <a16:creationId xmlns:a16="http://schemas.microsoft.com/office/drawing/2014/main" id="{018CFD13-917D-AA18-2AF1-74634ED427F4}"/>
              </a:ext>
            </a:extLst>
          </p:cNvPr>
          <p:cNvPicPr>
            <a:picLocks noChangeAspect="1"/>
          </p:cNvPicPr>
          <p:nvPr/>
        </p:nvPicPr>
        <p:blipFill>
          <a:blip r:embed="rId4"/>
          <a:stretch>
            <a:fillRect/>
          </a:stretch>
        </p:blipFill>
        <p:spPr>
          <a:xfrm>
            <a:off x="3483375" y="3942790"/>
            <a:ext cx="1938677" cy="2580121"/>
          </a:xfrm>
          <a:prstGeom prst="rect">
            <a:avLst/>
          </a:prstGeom>
        </p:spPr>
      </p:pic>
      <p:pic>
        <p:nvPicPr>
          <p:cNvPr id="12" name="Picture 11" descr="A person wearing a black shirt and lanyard&#10;&#10;AI-generated content may be incorrect.">
            <a:extLst>
              <a:ext uri="{FF2B5EF4-FFF2-40B4-BE49-F238E27FC236}">
                <a16:creationId xmlns:a16="http://schemas.microsoft.com/office/drawing/2014/main" id="{DDC009A4-6F23-222B-FB24-95146ECCDE77}"/>
              </a:ext>
            </a:extLst>
          </p:cNvPr>
          <p:cNvPicPr>
            <a:picLocks noChangeAspect="1"/>
          </p:cNvPicPr>
          <p:nvPr/>
        </p:nvPicPr>
        <p:blipFill>
          <a:blip r:embed="rId5"/>
          <a:srcRect l="-197" r="-354" b="6037"/>
          <a:stretch>
            <a:fillRect/>
          </a:stretch>
        </p:blipFill>
        <p:spPr>
          <a:xfrm>
            <a:off x="6415978" y="893953"/>
            <a:ext cx="1970260" cy="2396708"/>
          </a:xfrm>
          <a:prstGeom prst="rect">
            <a:avLst/>
          </a:prstGeom>
        </p:spPr>
      </p:pic>
      <p:pic>
        <p:nvPicPr>
          <p:cNvPr id="13" name="Picture 12">
            <a:extLst>
              <a:ext uri="{FF2B5EF4-FFF2-40B4-BE49-F238E27FC236}">
                <a16:creationId xmlns:a16="http://schemas.microsoft.com/office/drawing/2014/main" id="{1F4DB572-D958-F8FB-8D5E-45666CEF2F49}"/>
              </a:ext>
            </a:extLst>
          </p:cNvPr>
          <p:cNvPicPr>
            <a:picLocks noChangeAspect="1"/>
          </p:cNvPicPr>
          <p:nvPr/>
        </p:nvPicPr>
        <p:blipFill>
          <a:blip r:embed="rId6"/>
          <a:stretch>
            <a:fillRect/>
          </a:stretch>
        </p:blipFill>
        <p:spPr>
          <a:xfrm>
            <a:off x="3597845" y="890383"/>
            <a:ext cx="1781175" cy="2320409"/>
          </a:xfrm>
          <a:prstGeom prst="rect">
            <a:avLst/>
          </a:prstGeom>
        </p:spPr>
      </p:pic>
      <p:pic>
        <p:nvPicPr>
          <p:cNvPr id="14" name="Picture 13">
            <a:extLst>
              <a:ext uri="{FF2B5EF4-FFF2-40B4-BE49-F238E27FC236}">
                <a16:creationId xmlns:a16="http://schemas.microsoft.com/office/drawing/2014/main" id="{D4154C23-DAE8-BA2E-B67B-F4F7A74841A8}"/>
              </a:ext>
            </a:extLst>
          </p:cNvPr>
          <p:cNvPicPr>
            <a:picLocks noChangeAspect="1"/>
          </p:cNvPicPr>
          <p:nvPr/>
        </p:nvPicPr>
        <p:blipFill>
          <a:blip r:embed="rId7"/>
          <a:stretch>
            <a:fillRect/>
          </a:stretch>
        </p:blipFill>
        <p:spPr>
          <a:xfrm>
            <a:off x="614877" y="3781944"/>
            <a:ext cx="1926926" cy="2580121"/>
          </a:xfrm>
          <a:prstGeom prst="rect">
            <a:avLst/>
          </a:prstGeom>
        </p:spPr>
      </p:pic>
    </p:spTree>
    <p:extLst>
      <p:ext uri="{BB962C8B-B14F-4D97-AF65-F5344CB8AC3E}">
        <p14:creationId xmlns:p14="http://schemas.microsoft.com/office/powerpoint/2010/main" val="3153876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90967-36B7-3CE3-6E26-5C0D1F98FB6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17993BD-7A70-0D71-E0E6-44A98168ECC9}"/>
              </a:ext>
            </a:extLst>
          </p:cNvPr>
          <p:cNvSpPr txBox="1"/>
          <p:nvPr/>
        </p:nvSpPr>
        <p:spPr>
          <a:xfrm>
            <a:off x="-961" y="934806"/>
            <a:ext cx="9126017" cy="5940088"/>
          </a:xfrm>
          <a:prstGeom prst="rect">
            <a:avLst/>
          </a:prstGeom>
          <a:noFill/>
        </p:spPr>
        <p:txBody>
          <a:bodyPr wrap="square" lIns="91440" tIns="45720" rIns="91440" bIns="45720" anchor="t">
            <a:spAutoFit/>
          </a:bodyPr>
          <a:lstStyle/>
          <a:p>
            <a:pPr marL="342900" indent="-342900">
              <a:buFont typeface="Arial"/>
              <a:buChar char="•"/>
            </a:pPr>
            <a:r>
              <a:rPr lang="en-GB" sz="2000" dirty="0">
                <a:solidFill>
                  <a:srgbClr val="E6B729">
                    <a:lumMod val="60000"/>
                    <a:lumOff val="40000"/>
                  </a:srgbClr>
                </a:solidFill>
                <a:ea typeface="+mn-lt"/>
                <a:cs typeface="+mn-lt"/>
              </a:rPr>
              <a:t>Morning: Classroom doors open at 8:45am</a:t>
            </a:r>
            <a:endParaRPr lang="en-GB" sz="2000" dirty="0"/>
          </a:p>
          <a:p>
            <a:pPr marL="342900" indent="-342900">
              <a:buFont typeface="Arial"/>
              <a:buChar char="•"/>
            </a:pPr>
            <a:endParaRPr lang="en-GB" sz="2000" dirty="0"/>
          </a:p>
          <a:p>
            <a:pPr marL="342900" indent="-342900">
              <a:buFont typeface="Arial"/>
              <a:buChar char="•"/>
            </a:pPr>
            <a:r>
              <a:rPr lang="en-GB" sz="2000" dirty="0">
                <a:solidFill>
                  <a:srgbClr val="E6B729">
                    <a:lumMod val="60000"/>
                    <a:lumOff val="40000"/>
                  </a:srgbClr>
                </a:solidFill>
                <a:ea typeface="+mn-lt"/>
                <a:cs typeface="+mn-lt"/>
              </a:rPr>
              <a:t>Early morning retrieval and assemblies to start the day</a:t>
            </a:r>
          </a:p>
          <a:p>
            <a:endParaRPr lang="en-GB" sz="2000" dirty="0">
              <a:solidFill>
                <a:srgbClr val="F0D47F"/>
              </a:solidFill>
            </a:endParaRPr>
          </a:p>
          <a:p>
            <a:pPr marL="342900" indent="-342900">
              <a:buFont typeface="Arial"/>
              <a:buChar char="•"/>
            </a:pPr>
            <a:r>
              <a:rPr lang="en-GB" sz="2000" dirty="0">
                <a:solidFill>
                  <a:srgbClr val="F0D47F"/>
                </a:solidFill>
              </a:rPr>
              <a:t>Golden mile</a:t>
            </a:r>
          </a:p>
          <a:p>
            <a:pPr marL="342900" indent="-342900">
              <a:buFont typeface="Arial"/>
              <a:buChar char="•"/>
            </a:pPr>
            <a:endParaRPr lang="en-GB" sz="2000" dirty="0">
              <a:solidFill>
                <a:srgbClr val="FFFFFF"/>
              </a:solidFill>
              <a:ea typeface="+mn-lt"/>
              <a:cs typeface="+mn-lt"/>
            </a:endParaRPr>
          </a:p>
          <a:p>
            <a:pPr marL="342900" indent="-342900">
              <a:buFont typeface="Arial"/>
              <a:buChar char="•"/>
            </a:pPr>
            <a:r>
              <a:rPr lang="en-GB" sz="2000" dirty="0">
                <a:solidFill>
                  <a:srgbClr val="E6B729">
                    <a:lumMod val="60000"/>
                    <a:lumOff val="40000"/>
                  </a:srgbClr>
                </a:solidFill>
                <a:ea typeface="+mn-lt"/>
                <a:cs typeface="+mn-lt"/>
              </a:rPr>
              <a:t>Lunch: 12:00 – 1:00pm </a:t>
            </a:r>
            <a:endParaRPr lang="en-GB" sz="2000" dirty="0">
              <a:solidFill>
                <a:srgbClr val="FFFFFF"/>
              </a:solidFill>
              <a:ea typeface="+mn-lt"/>
              <a:cs typeface="+mn-lt"/>
            </a:endParaRPr>
          </a:p>
          <a:p>
            <a:pPr marL="800100" lvl="1" indent="-342900">
              <a:buFont typeface="Courier New"/>
              <a:buChar char="o"/>
            </a:pPr>
            <a:r>
              <a:rPr lang="en-GB" sz="2000" dirty="0">
                <a:solidFill>
                  <a:srgbClr val="E6B729">
                    <a:lumMod val="60000"/>
                    <a:lumOff val="40000"/>
                  </a:srgbClr>
                </a:solidFill>
                <a:ea typeface="+mn-lt"/>
                <a:cs typeface="+mn-lt"/>
              </a:rPr>
              <a:t>Playgrounds now zoned with different activities</a:t>
            </a:r>
            <a:endParaRPr lang="en-GB" sz="2000" dirty="0">
              <a:solidFill>
                <a:srgbClr val="F0D47F"/>
              </a:solidFill>
            </a:endParaRPr>
          </a:p>
          <a:p>
            <a:pPr marL="800100" lvl="1" indent="-342900">
              <a:buFont typeface="Courier New"/>
              <a:buChar char="o"/>
            </a:pPr>
            <a:r>
              <a:rPr lang="en-GB" sz="2000" dirty="0">
                <a:solidFill>
                  <a:srgbClr val="F0D47F"/>
                </a:solidFill>
              </a:rPr>
              <a:t>Final 10 minutes of lunch is independent or class reading</a:t>
            </a:r>
          </a:p>
          <a:p>
            <a:pPr marL="342900" indent="-342900">
              <a:buFont typeface="Arial"/>
              <a:buChar char="•"/>
            </a:pPr>
            <a:endParaRPr lang="en-GB" sz="2000" dirty="0">
              <a:solidFill>
                <a:srgbClr val="FFFFFF"/>
              </a:solidFill>
              <a:ea typeface="+mn-lt"/>
              <a:cs typeface="+mn-lt"/>
            </a:endParaRPr>
          </a:p>
          <a:p>
            <a:pPr marL="342900" indent="-342900">
              <a:buFont typeface="Arial"/>
              <a:buChar char="•"/>
            </a:pPr>
            <a:r>
              <a:rPr lang="en-GB" sz="2000" dirty="0">
                <a:solidFill>
                  <a:srgbClr val="E6B729">
                    <a:lumMod val="60000"/>
                    <a:lumOff val="40000"/>
                  </a:srgbClr>
                </a:solidFill>
                <a:ea typeface="+mn-lt"/>
                <a:cs typeface="+mn-lt"/>
              </a:rPr>
              <a:t>Collection: 3.15pm </a:t>
            </a:r>
            <a:endParaRPr lang="en-GB" sz="2000" dirty="0">
              <a:solidFill>
                <a:srgbClr val="F0D47F"/>
              </a:solidFill>
            </a:endParaRPr>
          </a:p>
          <a:p>
            <a:pPr marL="342900" indent="-342900">
              <a:buFont typeface="Arial"/>
              <a:buChar char="•"/>
            </a:pPr>
            <a:endParaRPr lang="en-GB" sz="2000" dirty="0"/>
          </a:p>
          <a:p>
            <a:pPr marL="342900" indent="-342900">
              <a:buFont typeface="Arial"/>
              <a:buChar char="•"/>
            </a:pPr>
            <a:r>
              <a:rPr lang="en-GB" sz="2000" dirty="0">
                <a:solidFill>
                  <a:srgbClr val="E6B729">
                    <a:lumMod val="60000"/>
                    <a:lumOff val="40000"/>
                  </a:srgbClr>
                </a:solidFill>
                <a:ea typeface="+mn-lt"/>
                <a:cs typeface="+mn-lt"/>
              </a:rPr>
              <a:t>PPA arrangements: </a:t>
            </a:r>
          </a:p>
          <a:p>
            <a:pPr marL="342900" indent="-342900">
              <a:buFont typeface="Arial"/>
              <a:buChar char="•"/>
            </a:pPr>
            <a:r>
              <a:rPr lang="en-GB" sz="2000" dirty="0">
                <a:solidFill>
                  <a:schemeClr val="accent3">
                    <a:lumMod val="60000"/>
                    <a:lumOff val="40000"/>
                  </a:schemeClr>
                </a:solidFill>
                <a:ea typeface="+mn-lt"/>
                <a:cs typeface="+mn-lt"/>
              </a:rPr>
              <a:t>Y1 – </a:t>
            </a:r>
            <a:r>
              <a:rPr lang="en-GB" sz="2000" dirty="0" err="1">
                <a:solidFill>
                  <a:schemeClr val="accent3">
                    <a:lumMod val="60000"/>
                    <a:lumOff val="40000"/>
                  </a:schemeClr>
                </a:solidFill>
                <a:ea typeface="+mn-lt"/>
                <a:cs typeface="+mn-lt"/>
              </a:rPr>
              <a:t>Wedesday</a:t>
            </a:r>
            <a:r>
              <a:rPr lang="en-GB" sz="2000" dirty="0">
                <a:solidFill>
                  <a:schemeClr val="accent3">
                    <a:lumMod val="60000"/>
                    <a:lumOff val="40000"/>
                  </a:schemeClr>
                </a:solidFill>
                <a:ea typeface="+mn-lt"/>
                <a:cs typeface="+mn-lt"/>
              </a:rPr>
              <a:t> pm - Mrs Lambell  and Miss Pryce </a:t>
            </a:r>
          </a:p>
          <a:p>
            <a:pPr marL="342900" indent="-342900">
              <a:buFont typeface="Arial"/>
              <a:buChar char="•"/>
            </a:pPr>
            <a:r>
              <a:rPr lang="en-GB" sz="2000" dirty="0">
                <a:solidFill>
                  <a:schemeClr val="accent3">
                    <a:lumMod val="60000"/>
                    <a:lumOff val="40000"/>
                  </a:schemeClr>
                </a:solidFill>
                <a:ea typeface="+mn-lt"/>
                <a:cs typeface="+mn-lt"/>
              </a:rPr>
              <a:t>Y2 – Tuesday pm – Mrs Lambell and Mrs Booth </a:t>
            </a:r>
          </a:p>
          <a:p>
            <a:pPr marL="342900" indent="-342900">
              <a:buFont typeface="Arial"/>
              <a:buChar char="•"/>
            </a:pPr>
            <a:endParaRPr lang="en-GB" sz="2000" dirty="0">
              <a:solidFill>
                <a:srgbClr val="F0D47F"/>
              </a:solidFill>
            </a:endParaRPr>
          </a:p>
          <a:p>
            <a:pPr marL="342900" indent="-342900">
              <a:buFont typeface="Arial"/>
              <a:buChar char="•"/>
            </a:pPr>
            <a:r>
              <a:rPr lang="en-GB" sz="2000" dirty="0">
                <a:solidFill>
                  <a:srgbClr val="F0D47F"/>
                </a:solidFill>
              </a:rPr>
              <a:t>PE days: </a:t>
            </a:r>
          </a:p>
          <a:p>
            <a:pPr marL="342900" indent="-342900">
              <a:buFont typeface="Arial"/>
              <a:buChar char="•"/>
            </a:pPr>
            <a:r>
              <a:rPr lang="en-GB" sz="2000" dirty="0">
                <a:solidFill>
                  <a:schemeClr val="accent3">
                    <a:lumMod val="60000"/>
                    <a:lumOff val="40000"/>
                  </a:schemeClr>
                </a:solidFill>
              </a:rPr>
              <a:t>Y1  - Tuesday and Thursday </a:t>
            </a:r>
          </a:p>
          <a:p>
            <a:pPr marL="342900" indent="-342900">
              <a:buFont typeface="Arial"/>
              <a:buChar char="•"/>
            </a:pPr>
            <a:r>
              <a:rPr lang="en-GB" sz="2000" dirty="0">
                <a:solidFill>
                  <a:schemeClr val="accent3">
                    <a:lumMod val="60000"/>
                    <a:lumOff val="40000"/>
                  </a:schemeClr>
                </a:solidFill>
              </a:rPr>
              <a:t>Y2  - Monday and Wednesday </a:t>
            </a:r>
          </a:p>
        </p:txBody>
      </p:sp>
      <p:sp>
        <p:nvSpPr>
          <p:cNvPr id="2" name="TextBox 1">
            <a:extLst>
              <a:ext uri="{FF2B5EF4-FFF2-40B4-BE49-F238E27FC236}">
                <a16:creationId xmlns:a16="http://schemas.microsoft.com/office/drawing/2014/main" id="{75167656-2516-599C-A644-EEA0898739BC}"/>
              </a:ext>
            </a:extLst>
          </p:cNvPr>
          <p:cNvSpPr txBox="1"/>
          <p:nvPr/>
        </p:nvSpPr>
        <p:spPr>
          <a:xfrm>
            <a:off x="130458" y="166363"/>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F0D47F"/>
                </a:solidFill>
              </a:rPr>
              <a:t>Routines</a:t>
            </a:r>
            <a:endParaRPr lang="en-US" dirty="0"/>
          </a:p>
        </p:txBody>
      </p:sp>
    </p:spTree>
    <p:extLst>
      <p:ext uri="{BB962C8B-B14F-4D97-AF65-F5344CB8AC3E}">
        <p14:creationId xmlns:p14="http://schemas.microsoft.com/office/powerpoint/2010/main" val="2565608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6FC6C-D601-EE6F-68E5-94FE874653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9A61CF-42CE-E095-8426-F38F3C78BEF3}"/>
              </a:ext>
            </a:extLst>
          </p:cNvPr>
          <p:cNvSpPr>
            <a:spLocks noGrp="1"/>
          </p:cNvSpPr>
          <p:nvPr>
            <p:ph type="title"/>
          </p:nvPr>
        </p:nvSpPr>
        <p:spPr>
          <a:xfrm>
            <a:off x="162054" y="219476"/>
            <a:ext cx="8748464" cy="1143000"/>
          </a:xfrm>
        </p:spPr>
        <p:txBody>
          <a:bodyPr>
            <a:noAutofit/>
          </a:bodyPr>
          <a:lstStyle/>
          <a:p>
            <a:r>
              <a:rPr lang="en-GB" sz="4400" b="1">
                <a:solidFill>
                  <a:schemeClr val="accent3">
                    <a:lumMod val="60000"/>
                    <a:lumOff val="40000"/>
                  </a:schemeClr>
                </a:solidFill>
                <a:latin typeface="Century Gothic"/>
                <a:cs typeface="Calibri"/>
              </a:rPr>
              <a:t>What your child needs to </a:t>
            </a:r>
            <a:br>
              <a:rPr lang="en-GB" sz="4400" b="1">
                <a:latin typeface="Century Gothic" panose="020B0502020202020204" pitchFamily="34" charset="0"/>
                <a:cs typeface="Calibri" panose="020F0502020204030204" pitchFamily="34" charset="0"/>
              </a:rPr>
            </a:br>
            <a:r>
              <a:rPr lang="en-GB" sz="4400" b="1">
                <a:solidFill>
                  <a:schemeClr val="accent3">
                    <a:lumMod val="60000"/>
                    <a:lumOff val="40000"/>
                  </a:schemeClr>
                </a:solidFill>
                <a:latin typeface="Century Gothic"/>
                <a:cs typeface="Calibri"/>
              </a:rPr>
              <a:t>bring everyday….</a:t>
            </a:r>
          </a:p>
        </p:txBody>
      </p:sp>
      <p:pic>
        <p:nvPicPr>
          <p:cNvPr id="4" name="Content Placeholder 3">
            <a:extLst>
              <a:ext uri="{FF2B5EF4-FFF2-40B4-BE49-F238E27FC236}">
                <a16:creationId xmlns:a16="http://schemas.microsoft.com/office/drawing/2014/main" id="{A40A69CF-11A6-5264-3C89-7077747E7A2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93572" y="1899281"/>
            <a:ext cx="2592288" cy="1936216"/>
          </a:xfrm>
          <a:ln>
            <a:solidFill>
              <a:schemeClr val="tx1"/>
            </a:solidFill>
          </a:ln>
        </p:spPr>
      </p:pic>
      <p:pic>
        <p:nvPicPr>
          <p:cNvPr id="5" name="Picture 4">
            <a:extLst>
              <a:ext uri="{FF2B5EF4-FFF2-40B4-BE49-F238E27FC236}">
                <a16:creationId xmlns:a16="http://schemas.microsoft.com/office/drawing/2014/main" id="{32D05FD5-8021-5E5B-8AA6-308D6501CE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00" t="6716" r="14789" b="5439"/>
          <a:stretch/>
        </p:blipFill>
        <p:spPr>
          <a:xfrm>
            <a:off x="6293572" y="4342569"/>
            <a:ext cx="1184805" cy="1752525"/>
          </a:xfrm>
          <a:prstGeom prst="rect">
            <a:avLst/>
          </a:prstGeom>
          <a:ln>
            <a:solidFill>
              <a:schemeClr val="tx1"/>
            </a:solidFill>
          </a:ln>
        </p:spPr>
      </p:pic>
      <p:sp>
        <p:nvSpPr>
          <p:cNvPr id="11" name="TextBox 10">
            <a:extLst>
              <a:ext uri="{FF2B5EF4-FFF2-40B4-BE49-F238E27FC236}">
                <a16:creationId xmlns:a16="http://schemas.microsoft.com/office/drawing/2014/main" id="{09FC5391-EDED-C178-561A-5CAB2FA47878}"/>
              </a:ext>
            </a:extLst>
          </p:cNvPr>
          <p:cNvSpPr txBox="1"/>
          <p:nvPr/>
        </p:nvSpPr>
        <p:spPr>
          <a:xfrm>
            <a:off x="251520" y="1834949"/>
            <a:ext cx="6120680" cy="2000548"/>
          </a:xfrm>
          <a:prstGeom prst="rect">
            <a:avLst/>
          </a:prstGeom>
          <a:noFill/>
        </p:spPr>
        <p:txBody>
          <a:bodyPr wrap="square" lIns="91440" tIns="45720" rIns="91440" bIns="45720" rtlCol="0" anchor="t">
            <a:spAutoFit/>
          </a:bodyPr>
          <a:lstStyle/>
          <a:p>
            <a:r>
              <a:rPr lang="en-GB" sz="2400" b="1" dirty="0">
                <a:latin typeface="Century Gothic"/>
              </a:rPr>
              <a:t>A</a:t>
            </a:r>
            <a:r>
              <a:rPr lang="en-GB" sz="2800" b="1" dirty="0">
                <a:latin typeface="Century Gothic"/>
              </a:rPr>
              <a:t> </a:t>
            </a:r>
            <a:r>
              <a:rPr lang="en-GB" sz="2400" b="1" dirty="0">
                <a:solidFill>
                  <a:schemeClr val="accent3">
                    <a:lumMod val="60000"/>
                    <a:lumOff val="40000"/>
                  </a:schemeClr>
                </a:solidFill>
                <a:latin typeface="Century Gothic"/>
              </a:rPr>
              <a:t>book bag or rucksack </a:t>
            </a:r>
            <a:r>
              <a:rPr lang="en-GB" sz="2400" b="1" dirty="0">
                <a:latin typeface="Century Gothic"/>
              </a:rPr>
              <a:t>clearly named with a </a:t>
            </a:r>
            <a:r>
              <a:rPr lang="en-GB" sz="2400" b="1" dirty="0">
                <a:solidFill>
                  <a:schemeClr val="accent3">
                    <a:lumMod val="60000"/>
                    <a:lumOff val="40000"/>
                  </a:schemeClr>
                </a:solidFill>
                <a:latin typeface="Century Gothic"/>
              </a:rPr>
              <a:t>key ring</a:t>
            </a:r>
            <a:r>
              <a:rPr lang="en-GB" sz="2400" b="1" dirty="0">
                <a:solidFill>
                  <a:srgbClr val="B70D09"/>
                </a:solidFill>
                <a:latin typeface="Century Gothic"/>
              </a:rPr>
              <a:t> </a:t>
            </a:r>
            <a:r>
              <a:rPr lang="en-GB" sz="2400" b="1" dirty="0">
                <a:latin typeface="Century Gothic"/>
              </a:rPr>
              <a:t>attached so that your child can identify their own bag easily. This is where your child will carry their snack, reading book and homework</a:t>
            </a:r>
            <a:r>
              <a:rPr lang="en-GB" sz="2000" b="1" dirty="0">
                <a:latin typeface="Century Gothic"/>
              </a:rPr>
              <a:t>.</a:t>
            </a:r>
            <a:endParaRPr lang="en-GB" b="1" dirty="0">
              <a:latin typeface="Century Gothic"/>
            </a:endParaRPr>
          </a:p>
        </p:txBody>
      </p:sp>
      <p:sp>
        <p:nvSpPr>
          <p:cNvPr id="14" name="AutoShape 2" descr="Building A Better Banana | Science | Smithsonian Magazine">
            <a:extLst>
              <a:ext uri="{FF2B5EF4-FFF2-40B4-BE49-F238E27FC236}">
                <a16:creationId xmlns:a16="http://schemas.microsoft.com/office/drawing/2014/main" id="{E2564C77-25A2-81CE-B3F3-1EB6891F092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4" descr="Building A Better Banana | Science | Smithsonian Magazine">
            <a:extLst>
              <a:ext uri="{FF2B5EF4-FFF2-40B4-BE49-F238E27FC236}">
                <a16:creationId xmlns:a16="http://schemas.microsoft.com/office/drawing/2014/main" id="{E1578194-44F8-3B90-47A3-846FAC678C68}"/>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6" name="Picture 15">
            <a:extLst>
              <a:ext uri="{FF2B5EF4-FFF2-40B4-BE49-F238E27FC236}">
                <a16:creationId xmlns:a16="http://schemas.microsoft.com/office/drawing/2014/main" id="{FBD5260E-C549-AE40-97BB-3B9330C257CB}"/>
              </a:ext>
            </a:extLst>
          </p:cNvPr>
          <p:cNvPicPr/>
          <p:nvPr/>
        </p:nvPicPr>
        <p:blipFill>
          <a:blip r:embed="rId5"/>
          <a:stretch>
            <a:fillRect/>
          </a:stretch>
        </p:blipFill>
        <p:spPr>
          <a:xfrm>
            <a:off x="7352723" y="5342457"/>
            <a:ext cx="1656184" cy="923331"/>
          </a:xfrm>
          <a:prstGeom prst="rect">
            <a:avLst/>
          </a:prstGeom>
        </p:spPr>
      </p:pic>
      <p:sp>
        <p:nvSpPr>
          <p:cNvPr id="17" name="TextBox 16">
            <a:extLst>
              <a:ext uri="{FF2B5EF4-FFF2-40B4-BE49-F238E27FC236}">
                <a16:creationId xmlns:a16="http://schemas.microsoft.com/office/drawing/2014/main" id="{9BEAB1C1-B14C-03C8-1FF5-6AF423A9E262}"/>
              </a:ext>
            </a:extLst>
          </p:cNvPr>
          <p:cNvSpPr txBox="1"/>
          <p:nvPr/>
        </p:nvSpPr>
        <p:spPr>
          <a:xfrm>
            <a:off x="280672" y="4470572"/>
            <a:ext cx="5875504" cy="1200329"/>
          </a:xfrm>
          <a:prstGeom prst="rect">
            <a:avLst/>
          </a:prstGeom>
          <a:noFill/>
        </p:spPr>
        <p:txBody>
          <a:bodyPr wrap="square" lIns="91440" tIns="45720" rIns="91440" bIns="45720" rtlCol="0" anchor="t">
            <a:spAutoFit/>
          </a:bodyPr>
          <a:lstStyle/>
          <a:p>
            <a:r>
              <a:rPr lang="en-GB" sz="2400" b="1" dirty="0">
                <a:latin typeface="Century Gothic"/>
              </a:rPr>
              <a:t>A fruit </a:t>
            </a:r>
            <a:r>
              <a:rPr lang="en-GB" sz="2400" b="1" dirty="0">
                <a:solidFill>
                  <a:schemeClr val="accent3">
                    <a:lumMod val="60000"/>
                    <a:lumOff val="40000"/>
                  </a:schemeClr>
                </a:solidFill>
                <a:latin typeface="Century Gothic"/>
              </a:rPr>
              <a:t>snack</a:t>
            </a:r>
            <a:r>
              <a:rPr lang="en-GB" sz="2400" b="1" dirty="0">
                <a:latin typeface="Century Gothic"/>
              </a:rPr>
              <a:t> for play. Please name it</a:t>
            </a:r>
            <a:r>
              <a:rPr lang="en-GB" sz="2400" dirty="0"/>
              <a:t>. </a:t>
            </a:r>
            <a:r>
              <a:rPr lang="en-GB" sz="2400" b="1" dirty="0"/>
              <a:t>A named drinks bottle, water only please.</a:t>
            </a:r>
          </a:p>
        </p:txBody>
      </p:sp>
      <p:pic>
        <p:nvPicPr>
          <p:cNvPr id="6" name="Picture 5" descr="A red and yellow sign with a rooster on it&#10;&#10;AI-generated content may be incorrect.">
            <a:extLst>
              <a:ext uri="{FF2B5EF4-FFF2-40B4-BE49-F238E27FC236}">
                <a16:creationId xmlns:a16="http://schemas.microsoft.com/office/drawing/2014/main" id="{06A7ADBB-60FC-7984-94C5-88C1A28F64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3243" y="13563"/>
            <a:ext cx="772321" cy="11066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5880972"/>
      </p:ext>
    </p:extLst>
  </p:cSld>
  <p:clrMapOvr>
    <a:masterClrMapping/>
  </p:clrMapOvr>
  <mc:AlternateContent xmlns:mc="http://schemas.openxmlformats.org/markup-compatibility/2006" xmlns:p14="http://schemas.microsoft.com/office/powerpoint/2010/main">
    <mc:Choice Requires="p14">
      <p:transition spd="slow" p14:dur="2000" advTm="67371"/>
    </mc:Choice>
    <mc:Fallback xmlns="">
      <p:transition spd="slow" advTm="6737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16" y="77303"/>
            <a:ext cx="9828584" cy="1340768"/>
          </a:xfrm>
        </p:spPr>
        <p:txBody>
          <a:bodyPr>
            <a:noAutofit/>
          </a:bodyPr>
          <a:lstStyle/>
          <a:p>
            <a:r>
              <a:rPr lang="en-GB" sz="4400" b="1" dirty="0">
                <a:solidFill>
                  <a:schemeClr val="accent3">
                    <a:lumMod val="60000"/>
                    <a:lumOff val="40000"/>
                  </a:schemeClr>
                </a:solidFill>
                <a:latin typeface="Century Gothic"/>
                <a:cs typeface="Calibri"/>
              </a:rPr>
              <a:t>Timetables</a:t>
            </a:r>
            <a:endParaRPr lang="en-US" dirty="0">
              <a:solidFill>
                <a:schemeClr val="accent3">
                  <a:lumMod val="60000"/>
                  <a:lumOff val="40000"/>
                </a:schemeClr>
              </a:solidFill>
            </a:endParaRPr>
          </a:p>
        </p:txBody>
      </p:sp>
      <p:pic>
        <p:nvPicPr>
          <p:cNvPr id="5" name="Picture 4" descr="A red and yellow sign with a rooster on it&#10;&#10;AI-generated content may be incorrect.">
            <a:extLst>
              <a:ext uri="{FF2B5EF4-FFF2-40B4-BE49-F238E27FC236}">
                <a16:creationId xmlns:a16="http://schemas.microsoft.com/office/drawing/2014/main" id="{9053A7A4-E466-6F1B-D003-7A24A5907A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3243" y="13563"/>
            <a:ext cx="772321" cy="1106645"/>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0F32211F-36A5-CDA4-CE70-94B5C781BB54}"/>
              </a:ext>
            </a:extLst>
          </p:cNvPr>
          <p:cNvSpPr txBox="1"/>
          <p:nvPr/>
        </p:nvSpPr>
        <p:spPr>
          <a:xfrm>
            <a:off x="443108" y="1120208"/>
            <a:ext cx="4615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u="sng" dirty="0"/>
              <a:t>Year 1 </a:t>
            </a:r>
            <a:endParaRPr lang="en-GB" b="1" u="sng" dirty="0"/>
          </a:p>
        </p:txBody>
      </p:sp>
      <p:pic>
        <p:nvPicPr>
          <p:cNvPr id="6" name="Picture 5" descr="A white background with black text&#10;&#10;AI-generated content may be incorrect.">
            <a:extLst>
              <a:ext uri="{FF2B5EF4-FFF2-40B4-BE49-F238E27FC236}">
                <a16:creationId xmlns:a16="http://schemas.microsoft.com/office/drawing/2014/main" id="{24B42E0B-9B2D-7348-FEEB-9BA2466167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345" y="1783513"/>
            <a:ext cx="8596456" cy="1797431"/>
          </a:xfrm>
          <a:prstGeom prst="rect">
            <a:avLst/>
          </a:prstGeom>
        </p:spPr>
      </p:pic>
      <p:sp>
        <p:nvSpPr>
          <p:cNvPr id="7" name="TextBox 6">
            <a:extLst>
              <a:ext uri="{FF2B5EF4-FFF2-40B4-BE49-F238E27FC236}">
                <a16:creationId xmlns:a16="http://schemas.microsoft.com/office/drawing/2014/main" id="{7C858F3D-1462-237D-2149-3F4FA6B4CDEC}"/>
              </a:ext>
            </a:extLst>
          </p:cNvPr>
          <p:cNvSpPr txBox="1"/>
          <p:nvPr/>
        </p:nvSpPr>
        <p:spPr>
          <a:xfrm>
            <a:off x="487478" y="3946386"/>
            <a:ext cx="5407676" cy="369332"/>
          </a:xfrm>
          <a:prstGeom prst="rect">
            <a:avLst/>
          </a:prstGeom>
          <a:noFill/>
        </p:spPr>
        <p:txBody>
          <a:bodyPr wrap="square">
            <a:spAutoFit/>
          </a:bodyPr>
          <a:lstStyle/>
          <a:p>
            <a:r>
              <a:rPr lang="en-GB" sz="1800" b="1" u="sng" dirty="0"/>
              <a:t>Year 2</a:t>
            </a:r>
            <a:r>
              <a:rPr lang="en-GB" sz="1800" dirty="0"/>
              <a:t> </a:t>
            </a:r>
            <a:endParaRPr lang="en-GB" dirty="0"/>
          </a:p>
        </p:txBody>
      </p:sp>
      <p:pic>
        <p:nvPicPr>
          <p:cNvPr id="9" name="Picture 8">
            <a:extLst>
              <a:ext uri="{FF2B5EF4-FFF2-40B4-BE49-F238E27FC236}">
                <a16:creationId xmlns:a16="http://schemas.microsoft.com/office/drawing/2014/main" id="{108CE86C-A74C-637C-F92E-28D45218FF94}"/>
              </a:ext>
            </a:extLst>
          </p:cNvPr>
          <p:cNvPicPr>
            <a:picLocks noChangeAspect="1"/>
          </p:cNvPicPr>
          <p:nvPr/>
        </p:nvPicPr>
        <p:blipFill>
          <a:blip r:embed="rId5"/>
          <a:stretch>
            <a:fillRect/>
          </a:stretch>
        </p:blipFill>
        <p:spPr>
          <a:xfrm>
            <a:off x="144016" y="4425296"/>
            <a:ext cx="8681456" cy="1761897"/>
          </a:xfrm>
          <a:prstGeom prst="rect">
            <a:avLst/>
          </a:prstGeom>
        </p:spPr>
      </p:pic>
    </p:spTree>
    <p:extLst>
      <p:ext uri="{BB962C8B-B14F-4D97-AF65-F5344CB8AC3E}">
        <p14:creationId xmlns:p14="http://schemas.microsoft.com/office/powerpoint/2010/main" val="685225396"/>
      </p:ext>
    </p:extLst>
  </p:cSld>
  <p:clrMapOvr>
    <a:masterClrMapping/>
  </p:clrMapOvr>
  <mc:AlternateContent xmlns:mc="http://schemas.openxmlformats.org/markup-compatibility/2006" xmlns:p14="http://schemas.microsoft.com/office/powerpoint/2010/main">
    <mc:Choice Requires="p14">
      <p:transition spd="slow" p14:dur="2000" advTm="211075"/>
    </mc:Choice>
    <mc:Fallback xmlns="">
      <p:transition spd="slow" advTm="21107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17374-6FD3-4874-8541-9294BDCAEF98}"/>
              </a:ext>
            </a:extLst>
          </p:cNvPr>
          <p:cNvSpPr>
            <a:spLocks noGrp="1"/>
          </p:cNvSpPr>
          <p:nvPr>
            <p:ph type="title"/>
          </p:nvPr>
        </p:nvSpPr>
        <p:spPr>
          <a:xfrm>
            <a:off x="179512" y="122969"/>
            <a:ext cx="7055380" cy="1400530"/>
          </a:xfrm>
        </p:spPr>
        <p:txBody>
          <a:bodyPr/>
          <a:lstStyle/>
          <a:p>
            <a:r>
              <a:rPr lang="en-GB" sz="4400" b="1" dirty="0">
                <a:solidFill>
                  <a:schemeClr val="accent3">
                    <a:lumMod val="60000"/>
                    <a:lumOff val="40000"/>
                  </a:schemeClr>
                </a:solidFill>
                <a:latin typeface="Century Gothic"/>
                <a:cs typeface="Calibri"/>
              </a:rPr>
              <a:t>Behaviour and attitudes</a:t>
            </a:r>
            <a:endParaRPr lang="en-GB" sz="4400">
              <a:solidFill>
                <a:schemeClr val="accent3">
                  <a:lumMod val="60000"/>
                  <a:lumOff val="40000"/>
                </a:schemeClr>
              </a:solidFill>
            </a:endParaRPr>
          </a:p>
        </p:txBody>
      </p:sp>
      <p:sp>
        <p:nvSpPr>
          <p:cNvPr id="10" name="TextBox 9">
            <a:extLst>
              <a:ext uri="{FF2B5EF4-FFF2-40B4-BE49-F238E27FC236}">
                <a16:creationId xmlns:a16="http://schemas.microsoft.com/office/drawing/2014/main" id="{184BFB78-0663-41BA-AAF5-14ECA0481C58}"/>
              </a:ext>
            </a:extLst>
          </p:cNvPr>
          <p:cNvSpPr txBox="1"/>
          <p:nvPr/>
        </p:nvSpPr>
        <p:spPr>
          <a:xfrm>
            <a:off x="-104" y="967938"/>
            <a:ext cx="5450072" cy="1938992"/>
          </a:xfrm>
          <a:prstGeom prst="rect">
            <a:avLst/>
          </a:prstGeom>
          <a:noFill/>
        </p:spPr>
        <p:txBody>
          <a:bodyPr wrap="square" lIns="91440" tIns="45720" rIns="91440" bIns="45720" rtlCol="0" anchor="t">
            <a:spAutoFit/>
          </a:bodyPr>
          <a:lstStyle/>
          <a:p>
            <a:r>
              <a:rPr lang="en-GB" sz="2400" b="1" dirty="0"/>
              <a:t>New behaviour policy was launched last term:</a:t>
            </a:r>
          </a:p>
          <a:p>
            <a:pPr marL="342900" indent="-342900">
              <a:buFont typeface="Arial"/>
              <a:buChar char="•"/>
            </a:pPr>
            <a:r>
              <a:rPr lang="en-GB" sz="2400" b="1" dirty="0"/>
              <a:t>New incentives</a:t>
            </a:r>
          </a:p>
          <a:p>
            <a:pPr marL="342900" indent="-342900">
              <a:buFont typeface="Arial"/>
              <a:buChar char="•"/>
            </a:pPr>
            <a:r>
              <a:rPr lang="en-GB" sz="2400" b="1" dirty="0"/>
              <a:t>Golden rules</a:t>
            </a:r>
          </a:p>
          <a:p>
            <a:pPr marL="342900" indent="-342900">
              <a:buFont typeface="Arial"/>
              <a:buChar char="•"/>
            </a:pPr>
            <a:r>
              <a:rPr lang="en-GB" sz="2400" b="1" dirty="0"/>
              <a:t>House points for showing values</a:t>
            </a:r>
            <a:endParaRPr lang="en-GB" dirty="0"/>
          </a:p>
        </p:txBody>
      </p:sp>
      <p:pic>
        <p:nvPicPr>
          <p:cNvPr id="4" name="Picture 3" descr="A red and yellow sign with a rooster on it&#10;&#10;AI-generated content may be incorrect.">
            <a:extLst>
              <a:ext uri="{FF2B5EF4-FFF2-40B4-BE49-F238E27FC236}">
                <a16:creationId xmlns:a16="http://schemas.microsoft.com/office/drawing/2014/main" id="{2FEE3222-C882-1C38-4097-0D39FD8128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3243" y="13563"/>
            <a:ext cx="772321" cy="1106645"/>
          </a:xfrm>
          <a:prstGeom prst="rect">
            <a:avLst/>
          </a:prstGeom>
          <a:ln>
            <a:noFill/>
          </a:ln>
          <a:effectLst>
            <a:outerShdw blurRad="292100" dist="139700" dir="2700000" algn="tl" rotWithShape="0">
              <a:srgbClr val="333333">
                <a:alpha val="65000"/>
              </a:srgbClr>
            </a:outerShdw>
          </a:effectLst>
        </p:spPr>
      </p:pic>
      <p:pic>
        <p:nvPicPr>
          <p:cNvPr id="5" name="Picture 4" descr="A poster with text and images&#10;&#10;AI-generated content may be incorrect.">
            <a:extLst>
              <a:ext uri="{FF2B5EF4-FFF2-40B4-BE49-F238E27FC236}">
                <a16:creationId xmlns:a16="http://schemas.microsoft.com/office/drawing/2014/main" id="{EBC309CF-F553-B29E-C05D-C1A57414C744}"/>
              </a:ext>
            </a:extLst>
          </p:cNvPr>
          <p:cNvPicPr>
            <a:picLocks noChangeAspect="1"/>
          </p:cNvPicPr>
          <p:nvPr/>
        </p:nvPicPr>
        <p:blipFill>
          <a:blip r:embed="rId4"/>
          <a:stretch>
            <a:fillRect/>
          </a:stretch>
        </p:blipFill>
        <p:spPr>
          <a:xfrm>
            <a:off x="5257763" y="1500733"/>
            <a:ext cx="3677450" cy="5165313"/>
          </a:xfrm>
          <a:prstGeom prst="rect">
            <a:avLst/>
          </a:prstGeom>
        </p:spPr>
      </p:pic>
      <p:pic>
        <p:nvPicPr>
          <p:cNvPr id="6" name="Picture 5">
            <a:extLst>
              <a:ext uri="{FF2B5EF4-FFF2-40B4-BE49-F238E27FC236}">
                <a16:creationId xmlns:a16="http://schemas.microsoft.com/office/drawing/2014/main" id="{5B3A1C98-CC5A-614D-F790-5DB59AD3AC93}"/>
              </a:ext>
            </a:extLst>
          </p:cNvPr>
          <p:cNvPicPr>
            <a:picLocks noChangeAspect="1"/>
          </p:cNvPicPr>
          <p:nvPr/>
        </p:nvPicPr>
        <p:blipFill>
          <a:blip r:embed="rId5"/>
          <a:stretch>
            <a:fillRect/>
          </a:stretch>
        </p:blipFill>
        <p:spPr>
          <a:xfrm>
            <a:off x="179614" y="3303924"/>
            <a:ext cx="4816929" cy="3363466"/>
          </a:xfrm>
          <a:prstGeom prst="rect">
            <a:avLst/>
          </a:prstGeom>
        </p:spPr>
      </p:pic>
    </p:spTree>
    <p:extLst>
      <p:ext uri="{BB962C8B-B14F-4D97-AF65-F5344CB8AC3E}">
        <p14:creationId xmlns:p14="http://schemas.microsoft.com/office/powerpoint/2010/main" val="2842550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3428F7BAFB99344B539B574005D177D" ma:contentTypeVersion="6" ma:contentTypeDescription="Create a new document." ma:contentTypeScope="" ma:versionID="c39cbfcf80a368478c16b1c6677bd7d8">
  <xsd:schema xmlns:xsd="http://www.w3.org/2001/XMLSchema" xmlns:xs="http://www.w3.org/2001/XMLSchema" xmlns:p="http://schemas.microsoft.com/office/2006/metadata/properties" xmlns:ns2="604153e9-3eb2-48e8-aabf-5770391e2fb5" xmlns:ns3="2249aa08-8ff0-4101-87ab-7f7038022da9" targetNamespace="http://schemas.microsoft.com/office/2006/metadata/properties" ma:root="true" ma:fieldsID="0cd60905ea46f9a57e85256c3d024e19" ns2:_="" ns3:_="">
    <xsd:import namespace="604153e9-3eb2-48e8-aabf-5770391e2fb5"/>
    <xsd:import namespace="2249aa08-8ff0-4101-87ab-7f7038022da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4153e9-3eb2-48e8-aabf-5770391e2f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249aa08-8ff0-4101-87ab-7f7038022da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2249aa08-8ff0-4101-87ab-7f7038022da9">
      <UserInfo>
        <DisplayName>Leanne CAYLESS</DisplayName>
        <AccountId>74</AccountId>
        <AccountType/>
      </UserInfo>
      <UserInfo>
        <DisplayName>Catherine WILLCOCKS</DisplayName>
        <AccountId>28</AccountId>
        <AccountType/>
      </UserInfo>
      <UserInfo>
        <DisplayName>Tina ROOTHAM</DisplayName>
        <AccountId>18</AccountId>
        <AccountType/>
      </UserInfo>
      <UserInfo>
        <DisplayName>Emma DAVIES</DisplayName>
        <AccountId>40</AccountId>
        <AccountType/>
      </UserInfo>
      <UserInfo>
        <DisplayName>Clare CROWE</DisplayName>
        <AccountId>36</AccountId>
        <AccountType/>
      </UserInfo>
    </SharedWithUsers>
  </documentManagement>
</p:properties>
</file>

<file path=customXml/itemProps1.xml><?xml version="1.0" encoding="utf-8"?>
<ds:datastoreItem xmlns:ds="http://schemas.openxmlformats.org/officeDocument/2006/customXml" ds:itemID="{EF7CBE63-8EAC-4924-A491-985187A09251}">
  <ds:schemaRefs>
    <ds:schemaRef ds:uri="http://schemas.microsoft.com/sharepoint/v3/contenttype/forms"/>
  </ds:schemaRefs>
</ds:datastoreItem>
</file>

<file path=customXml/itemProps2.xml><?xml version="1.0" encoding="utf-8"?>
<ds:datastoreItem xmlns:ds="http://schemas.openxmlformats.org/officeDocument/2006/customXml" ds:itemID="{C69E10F8-FDBE-4D98-9949-BD7AE95341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4153e9-3eb2-48e8-aabf-5770391e2fb5"/>
    <ds:schemaRef ds:uri="2249aa08-8ff0-4101-87ab-7f7038022d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92056A8-41D9-44B6-B9B9-F54271E574FB}">
  <ds:schemaRefs>
    <ds:schemaRef ds:uri="2249aa08-8ff0-4101-87ab-7f7038022da9"/>
    <ds:schemaRef ds:uri="67b0bd3d-11f1-4672-a2a4-9c0dfd8e4e47"/>
    <ds:schemaRef ds:uri="c0eda212-a351-4c7d-b592-6f2e1713dcb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Ion</Template>
  <TotalTime>355</TotalTime>
  <Words>1446</Words>
  <Application>Microsoft Office PowerPoint</Application>
  <PresentationFormat>On-screen Show (4:3)</PresentationFormat>
  <Paragraphs>230</Paragraphs>
  <Slides>26</Slides>
  <Notes>19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Arial</vt:lpstr>
      <vt:lpstr>Calibri</vt:lpstr>
      <vt:lpstr>Century Gothic</vt:lpstr>
      <vt:lpstr>Comic Sans MS</vt:lpstr>
      <vt:lpstr>Courier New</vt:lpstr>
      <vt:lpstr>Wingdings</vt:lpstr>
      <vt:lpstr>Wingdings 3</vt:lpstr>
      <vt:lpstr>Ion</vt:lpstr>
      <vt:lpstr>Ion</vt:lpstr>
      <vt:lpstr>PowerPoint Presentation</vt:lpstr>
      <vt:lpstr>PowerPoint Presentation</vt:lpstr>
      <vt:lpstr>PowerPoint Presentation</vt:lpstr>
      <vt:lpstr>PowerPoint Presentation</vt:lpstr>
      <vt:lpstr>PowerPoint Presentation</vt:lpstr>
      <vt:lpstr>PowerPoint Presentation</vt:lpstr>
      <vt:lpstr>What your child needs to  bring everyday….</vt:lpstr>
      <vt:lpstr>Timetables</vt:lpstr>
      <vt:lpstr>Behaviour and attitudes</vt:lpstr>
      <vt:lpstr>PowerPoint Presentation</vt:lpstr>
      <vt:lpstr>Our Curriculum</vt:lpstr>
      <vt:lpstr>Our Curriculum</vt:lpstr>
      <vt:lpstr>Homework</vt:lpstr>
      <vt:lpstr>Reading and phonics</vt:lpstr>
      <vt:lpstr>Maths</vt:lpstr>
      <vt:lpstr>How can I help at home?</vt:lpstr>
      <vt:lpstr>Clubs</vt:lpstr>
      <vt:lpstr>Events through the year</vt:lpstr>
      <vt:lpstr>School uniform</vt:lpstr>
      <vt:lpstr>Forest School</vt:lpstr>
      <vt:lpstr>                      Rydon Out Of          School Club</vt:lpstr>
      <vt:lpstr>Free School Meals</vt:lpstr>
      <vt:lpstr>Our New Inclusion Team</vt:lpstr>
      <vt:lpstr>Parent Association</vt:lpstr>
      <vt:lpstr>What are we working on as a School?</vt:lpstr>
      <vt:lpstr>Any questions?</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Reception</dc:title>
  <dc:creator>MCurrie</dc:creator>
  <cp:lastModifiedBy>Clare CROWE</cp:lastModifiedBy>
  <cp:revision>492</cp:revision>
  <dcterms:created xsi:type="dcterms:W3CDTF">2015-09-21T15:43:04Z</dcterms:created>
  <dcterms:modified xsi:type="dcterms:W3CDTF">2025-09-10T21:06:43Z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0x01010043428F7BAFB99344B539B574005D177D</vt:lpwstr>
  </property>
  <property fmtid="{D5CDD505-2E9C-101B-9397-08002B2CF9AE}" pid="3" name="MediaServiceImageTags">
    <vt:lpwstr/>
  </property>
  <property fmtid="{D5CDD505-2E9C-101B-9397-08002B2CF9AE}" pid="4" name="Staff Category">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SharedWithUsers">
    <vt:lpwstr>74;#Leanne CAYLESS;#28;#Catherine WILLCOCKS;#18;#Tina ROOTHAM;#40;#Emma DAVIES;#36;#Clare CROWE</vt:lpwstr>
  </property>
</Properties>
</file>